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2.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3.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1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0.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1.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3.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4.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5.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26.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7.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8.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9.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30.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1.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32.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3.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4.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5.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36.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37.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38.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39.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40.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41.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42.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43.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44.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45.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4"/>
  </p:sldMasterIdLst>
  <p:notesMasterIdLst>
    <p:notesMasterId r:id="rId51"/>
  </p:notesMasterIdLst>
  <p:handoutMasterIdLst>
    <p:handoutMasterId r:id="rId52"/>
  </p:handoutMasterIdLst>
  <p:sldIdLst>
    <p:sldId id="256" r:id="rId5"/>
    <p:sldId id="263" r:id="rId6"/>
    <p:sldId id="343" r:id="rId7"/>
    <p:sldId id="307" r:id="rId8"/>
    <p:sldId id="554" r:id="rId9"/>
    <p:sldId id="557" r:id="rId10"/>
    <p:sldId id="555" r:id="rId11"/>
    <p:sldId id="438" r:id="rId12"/>
    <p:sldId id="439" r:id="rId13"/>
    <p:sldId id="440" r:id="rId14"/>
    <p:sldId id="441" r:id="rId15"/>
    <p:sldId id="442" r:id="rId16"/>
    <p:sldId id="312" r:id="rId17"/>
    <p:sldId id="551" r:id="rId18"/>
    <p:sldId id="532" r:id="rId19"/>
    <p:sldId id="533" r:id="rId20"/>
    <p:sldId id="534" r:id="rId21"/>
    <p:sldId id="535" r:id="rId22"/>
    <p:sldId id="527" r:id="rId23"/>
    <p:sldId id="320" r:id="rId24"/>
    <p:sldId id="313" r:id="rId25"/>
    <p:sldId id="342" r:id="rId26"/>
    <p:sldId id="321" r:id="rId27"/>
    <p:sldId id="547" r:id="rId28"/>
    <p:sldId id="528" r:id="rId29"/>
    <p:sldId id="531" r:id="rId30"/>
    <p:sldId id="529" r:id="rId31"/>
    <p:sldId id="322" r:id="rId32"/>
    <p:sldId id="537" r:id="rId33"/>
    <p:sldId id="538" r:id="rId34"/>
    <p:sldId id="539" r:id="rId35"/>
    <p:sldId id="548" r:id="rId36"/>
    <p:sldId id="553" r:id="rId37"/>
    <p:sldId id="507" r:id="rId38"/>
    <p:sldId id="326" r:id="rId39"/>
    <p:sldId id="333" r:id="rId40"/>
    <p:sldId id="549" r:id="rId41"/>
    <p:sldId id="550" r:id="rId42"/>
    <p:sldId id="541" r:id="rId43"/>
    <p:sldId id="542" r:id="rId44"/>
    <p:sldId id="337" r:id="rId45"/>
    <p:sldId id="545" r:id="rId46"/>
    <p:sldId id="543" r:id="rId47"/>
    <p:sldId id="525" r:id="rId48"/>
    <p:sldId id="524" r:id="rId49"/>
    <p:sldId id="544"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 id="3" name="Amanda Driscoll" initials="AD" lastIdx="2" clrIdx="2"/>
  <p:cmAuthor id="4" name="Stephanie Roberge" initials="SR" lastIdx="7" clrIdx="3"/>
  <p:cmAuthor id="5" name="Mélanie Fortin" initials="M.F." lastIdx="4"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520"/>
    <a:srgbClr val="639DB0"/>
    <a:srgbClr val="FFFFFF"/>
    <a:srgbClr val="FD8C01"/>
    <a:srgbClr val="A7378D"/>
    <a:srgbClr val="DD603A"/>
    <a:srgbClr val="FA004B"/>
    <a:srgbClr val="F3B6DD"/>
    <a:srgbClr val="FA2138"/>
    <a:srgbClr val="B2D0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9B9A93-B12F-4FAC-80D4-F49045FAD543}" v="11" dt="2022-05-06T15:02:50.4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00AFFC-BAA1-5B42-BBBE-6C269C761240}" type="doc">
      <dgm:prSet loTypeId="urn:microsoft.com/office/officeart/2005/8/layout/hProcess7" loCatId="" qsTypeId="urn:microsoft.com/office/officeart/2005/8/quickstyle/simple1" qsCatId="simple" csTypeId="urn:microsoft.com/office/officeart/2005/8/colors/accent1_2" csCatId="accent1" phldr="1"/>
      <dgm:spPr/>
      <dgm:t>
        <a:bodyPr/>
        <a:lstStyle/>
        <a:p>
          <a:endParaRPr lang="en-US"/>
        </a:p>
      </dgm:t>
    </dgm:pt>
    <dgm:pt modelId="{D5BA67CE-33A1-D541-85D9-058ED828D3C2}">
      <dgm:prSet phldrT="[Text]" custT="1"/>
      <dgm:spPr/>
      <dgm:t>
        <a:bodyPr/>
        <a:lstStyle/>
        <a:p>
          <a:r>
            <a:rPr lang="fr-CA" sz="1800" b="1" u="none" noProof="0">
              <a:solidFill>
                <a:schemeClr val="tx1"/>
              </a:solidFill>
            </a:rPr>
            <a:t>Conduite inacceptable</a:t>
          </a:r>
        </a:p>
        <a:p>
          <a:r>
            <a:rPr lang="fr-CA" sz="1800" noProof="0">
              <a:solidFill>
                <a:schemeClr val="tx1"/>
              </a:solidFill>
            </a:rPr>
            <a:t>Propos et blagues à caractère sexuel</a:t>
          </a:r>
        </a:p>
      </dgm:t>
    </dgm:pt>
    <dgm:pt modelId="{DDA40B36-6BEC-3947-AC02-1D3195CEC961}" type="parTrans" cxnId="{6942D6E1-3550-6844-B93E-E04E914EBADA}">
      <dgm:prSet/>
      <dgm:spPr/>
      <dgm:t>
        <a:bodyPr/>
        <a:lstStyle/>
        <a:p>
          <a:endParaRPr lang="en-US"/>
        </a:p>
      </dgm:t>
    </dgm:pt>
    <dgm:pt modelId="{08BAAC17-A42B-FE44-8DE7-1E69B287ABE1}" type="sibTrans" cxnId="{6942D6E1-3550-6844-B93E-E04E914EBADA}">
      <dgm:prSet/>
      <dgm:spPr/>
      <dgm:t>
        <a:bodyPr/>
        <a:lstStyle/>
        <a:p>
          <a:endParaRPr lang="en-US"/>
        </a:p>
      </dgm:t>
    </dgm:pt>
    <dgm:pt modelId="{05E1F5E4-A04E-8D46-86A0-71FB7AD8ECDF}">
      <dgm:prSet phldrT="[Text]" custT="1"/>
      <dgm:spPr>
        <a:solidFill>
          <a:srgbClr val="FF0000"/>
        </a:solidFill>
      </dgm:spPr>
      <dgm:t>
        <a:bodyPr/>
        <a:lstStyle/>
        <a:p>
          <a:r>
            <a:rPr lang="fr-CA" sz="2300" b="1" u="none" noProof="0">
              <a:solidFill>
                <a:schemeClr val="bg1"/>
              </a:solidFill>
            </a:rPr>
            <a:t>Conduite criminelle</a:t>
          </a:r>
        </a:p>
      </dgm:t>
    </dgm:pt>
    <dgm:pt modelId="{6BB5E6E2-9415-914E-9C9D-B3988B6DE3C6}" type="parTrans" cxnId="{5CAA9F2E-2F5A-DE49-9D17-8ACC25AB80A9}">
      <dgm:prSet/>
      <dgm:spPr/>
      <dgm:t>
        <a:bodyPr/>
        <a:lstStyle/>
        <a:p>
          <a:endParaRPr lang="en-US"/>
        </a:p>
      </dgm:t>
    </dgm:pt>
    <dgm:pt modelId="{8B1DAE50-5E6C-6044-8F12-F3246607AE04}" type="sibTrans" cxnId="{5CAA9F2E-2F5A-DE49-9D17-8ACC25AB80A9}">
      <dgm:prSet/>
      <dgm:spPr/>
      <dgm:t>
        <a:bodyPr/>
        <a:lstStyle/>
        <a:p>
          <a:endParaRPr lang="en-US"/>
        </a:p>
      </dgm:t>
    </dgm:pt>
    <dgm:pt modelId="{54EDF8AC-A023-7246-962F-05605301582F}">
      <dgm:prSet custT="1"/>
      <dgm:spPr>
        <a:solidFill>
          <a:srgbClr val="FF0000"/>
        </a:solidFill>
      </dgm:spPr>
      <dgm:t>
        <a:bodyPr/>
        <a:lstStyle/>
        <a:p>
          <a:r>
            <a:rPr lang="fr-CA" sz="2300" noProof="0">
              <a:solidFill>
                <a:schemeClr val="bg1"/>
              </a:solidFill>
            </a:rPr>
            <a:t>Agression sexuelle</a:t>
          </a:r>
        </a:p>
      </dgm:t>
    </dgm:pt>
    <dgm:pt modelId="{1D403C4D-AEA6-BA44-BBF4-06673ECA4CC8}" type="parTrans" cxnId="{260AFA4D-7964-8446-8C63-A07B13E0E0C1}">
      <dgm:prSet/>
      <dgm:spPr/>
      <dgm:t>
        <a:bodyPr/>
        <a:lstStyle/>
        <a:p>
          <a:endParaRPr lang="en-US"/>
        </a:p>
      </dgm:t>
    </dgm:pt>
    <dgm:pt modelId="{1ABC918D-D3A0-2E49-846C-8BA1B0547C5A}" type="sibTrans" cxnId="{260AFA4D-7964-8446-8C63-A07B13E0E0C1}">
      <dgm:prSet/>
      <dgm:spPr/>
      <dgm:t>
        <a:bodyPr/>
        <a:lstStyle/>
        <a:p>
          <a:endParaRPr lang="en-US"/>
        </a:p>
      </dgm:t>
    </dgm:pt>
    <dgm:pt modelId="{C25E653E-C704-B74B-9C3E-5A4941043885}">
      <dgm:prSet custT="1"/>
      <dgm:spPr>
        <a:solidFill>
          <a:srgbClr val="FF0000"/>
        </a:solidFill>
      </dgm:spPr>
      <dgm:t>
        <a:bodyPr/>
        <a:lstStyle/>
        <a:p>
          <a:r>
            <a:rPr lang="fr-CA" sz="2300" noProof="0">
              <a:solidFill>
                <a:schemeClr val="bg1"/>
              </a:solidFill>
            </a:rPr>
            <a:t>Outrage à la pudeur</a:t>
          </a:r>
        </a:p>
      </dgm:t>
    </dgm:pt>
    <dgm:pt modelId="{F069F1A5-8FB3-FA4E-B8BB-FB4B7B58F44B}" type="parTrans" cxnId="{FC9B4340-028A-6A49-84C6-14879B79A993}">
      <dgm:prSet/>
      <dgm:spPr/>
      <dgm:t>
        <a:bodyPr/>
        <a:lstStyle/>
        <a:p>
          <a:endParaRPr lang="en-US"/>
        </a:p>
      </dgm:t>
    </dgm:pt>
    <dgm:pt modelId="{F5792853-95D4-634A-98C0-E882D117BD00}" type="sibTrans" cxnId="{FC9B4340-028A-6A49-84C6-14879B79A993}">
      <dgm:prSet/>
      <dgm:spPr/>
      <dgm:t>
        <a:bodyPr/>
        <a:lstStyle/>
        <a:p>
          <a:endParaRPr lang="en-US"/>
        </a:p>
      </dgm:t>
    </dgm:pt>
    <dgm:pt modelId="{C069C88C-A080-9E40-8A15-D11E4DB80378}">
      <dgm:prSet custT="1"/>
      <dgm:spPr>
        <a:solidFill>
          <a:srgbClr val="FF0000"/>
        </a:solidFill>
      </dgm:spPr>
      <dgm:t>
        <a:bodyPr/>
        <a:lstStyle/>
        <a:p>
          <a:r>
            <a:rPr lang="fr-CA" sz="2300" noProof="0">
              <a:solidFill>
                <a:schemeClr val="bg1"/>
              </a:solidFill>
            </a:rPr>
            <a:t>Pornographie</a:t>
          </a:r>
        </a:p>
      </dgm:t>
    </dgm:pt>
    <dgm:pt modelId="{E79F761F-1112-E84D-8AAC-F5F8693E1002}" type="parTrans" cxnId="{DB108FF4-26D5-FA49-AE75-403C282E4946}">
      <dgm:prSet/>
      <dgm:spPr/>
      <dgm:t>
        <a:bodyPr/>
        <a:lstStyle/>
        <a:p>
          <a:endParaRPr lang="en-US"/>
        </a:p>
      </dgm:t>
    </dgm:pt>
    <dgm:pt modelId="{27FF21DB-8CBD-1440-9AA7-B5EE5CD9C122}" type="sibTrans" cxnId="{DB108FF4-26D5-FA49-AE75-403C282E4946}">
      <dgm:prSet/>
      <dgm:spPr/>
      <dgm:t>
        <a:bodyPr/>
        <a:lstStyle/>
        <a:p>
          <a:endParaRPr lang="en-US"/>
        </a:p>
      </dgm:t>
    </dgm:pt>
    <dgm:pt modelId="{BDC6D0D2-34D5-2040-988F-4B8D2435BE86}">
      <dgm:prSet custT="1"/>
      <dgm:spPr>
        <a:solidFill>
          <a:srgbClr val="FF0000"/>
        </a:solidFill>
      </dgm:spPr>
      <dgm:t>
        <a:bodyPr/>
        <a:lstStyle/>
        <a:p>
          <a:r>
            <a:rPr lang="fr-CA" sz="2300" noProof="0">
              <a:solidFill>
                <a:schemeClr val="bg1"/>
              </a:solidFill>
            </a:rPr>
            <a:t>Harcèlement criminel ou traque, menaces</a:t>
          </a:r>
        </a:p>
      </dgm:t>
    </dgm:pt>
    <dgm:pt modelId="{EE841706-7A12-4648-B525-A8306CCEE57E}" type="parTrans" cxnId="{03A25428-60EF-5D47-A1BE-BBD3A75A8BCB}">
      <dgm:prSet/>
      <dgm:spPr/>
      <dgm:t>
        <a:bodyPr/>
        <a:lstStyle/>
        <a:p>
          <a:endParaRPr lang="en-US"/>
        </a:p>
      </dgm:t>
    </dgm:pt>
    <dgm:pt modelId="{6ED183B3-1EE3-044C-8362-C45290545883}" type="sibTrans" cxnId="{03A25428-60EF-5D47-A1BE-BBD3A75A8BCB}">
      <dgm:prSet/>
      <dgm:spPr/>
      <dgm:t>
        <a:bodyPr/>
        <a:lstStyle/>
        <a:p>
          <a:endParaRPr lang="en-US"/>
        </a:p>
      </dgm:t>
    </dgm:pt>
    <dgm:pt modelId="{A8054509-58D8-2449-A613-A6C03A3830E4}">
      <dgm:prSet custT="1"/>
      <dgm:spPr>
        <a:solidFill>
          <a:srgbClr val="FF0000"/>
        </a:solidFill>
      </dgm:spPr>
      <dgm:t>
        <a:bodyPr/>
        <a:lstStyle/>
        <a:p>
          <a:r>
            <a:rPr lang="fr-CA" sz="2300" noProof="0">
              <a:solidFill>
                <a:schemeClr val="bg1"/>
              </a:solidFill>
            </a:rPr>
            <a:t>Exploitation sexuelle</a:t>
          </a:r>
        </a:p>
      </dgm:t>
    </dgm:pt>
    <dgm:pt modelId="{E32EC227-8A24-5643-BE77-70A3FA77CB53}" type="parTrans" cxnId="{88D6D2F9-68EA-CA48-809B-9364B537DB7E}">
      <dgm:prSet/>
      <dgm:spPr/>
      <dgm:t>
        <a:bodyPr/>
        <a:lstStyle/>
        <a:p>
          <a:endParaRPr lang="en-US"/>
        </a:p>
      </dgm:t>
    </dgm:pt>
    <dgm:pt modelId="{88B6B510-7166-5245-B7C8-7F4745BDACA5}" type="sibTrans" cxnId="{88D6D2F9-68EA-CA48-809B-9364B537DB7E}">
      <dgm:prSet/>
      <dgm:spPr/>
      <dgm:t>
        <a:bodyPr/>
        <a:lstStyle/>
        <a:p>
          <a:endParaRPr lang="en-US"/>
        </a:p>
      </dgm:t>
    </dgm:pt>
    <dgm:pt modelId="{96033ACF-3E9B-264C-8A51-FEF31802740F}">
      <dgm:prSet custT="1"/>
      <dgm:spPr>
        <a:solidFill>
          <a:srgbClr val="FF0000"/>
        </a:solidFill>
      </dgm:spPr>
      <dgm:t>
        <a:bodyPr/>
        <a:lstStyle/>
        <a:p>
          <a:r>
            <a:rPr lang="fr-CA" sz="2300" noProof="0">
              <a:solidFill>
                <a:schemeClr val="bg1"/>
              </a:solidFill>
            </a:rPr>
            <a:t>Contacts sexuels</a:t>
          </a:r>
        </a:p>
      </dgm:t>
    </dgm:pt>
    <dgm:pt modelId="{E3AB178A-1A7B-764F-8D66-75C04DE76EAA}" type="parTrans" cxnId="{B0AFDB15-3529-9B4B-B8EA-EABD89F47DF9}">
      <dgm:prSet/>
      <dgm:spPr/>
      <dgm:t>
        <a:bodyPr/>
        <a:lstStyle/>
        <a:p>
          <a:endParaRPr lang="en-US"/>
        </a:p>
      </dgm:t>
    </dgm:pt>
    <dgm:pt modelId="{70F9BF36-A100-B94F-82EA-C63CE2FA5E6F}" type="sibTrans" cxnId="{B0AFDB15-3529-9B4B-B8EA-EABD89F47DF9}">
      <dgm:prSet/>
      <dgm:spPr/>
      <dgm:t>
        <a:bodyPr/>
        <a:lstStyle/>
        <a:p>
          <a:endParaRPr lang="en-US"/>
        </a:p>
      </dgm:t>
    </dgm:pt>
    <dgm:pt modelId="{184F243B-F843-BE4E-9A50-506B527E0EE4}">
      <dgm:prSet custT="1"/>
      <dgm:spPr>
        <a:solidFill>
          <a:srgbClr val="FF0000"/>
        </a:solidFill>
      </dgm:spPr>
      <dgm:t>
        <a:bodyPr/>
        <a:lstStyle/>
        <a:p>
          <a:r>
            <a:rPr lang="fr-CA" sz="2300" noProof="0">
              <a:solidFill>
                <a:schemeClr val="bg1"/>
              </a:solidFill>
            </a:rPr>
            <a:t>Diffusion d’images privées sans consentement</a:t>
          </a:r>
        </a:p>
      </dgm:t>
    </dgm:pt>
    <dgm:pt modelId="{AFB53878-B21F-F34D-A319-E0E1E8338ADE}" type="parTrans" cxnId="{32E02721-C07D-DB4F-AEE0-793A507C40DE}">
      <dgm:prSet/>
      <dgm:spPr/>
      <dgm:t>
        <a:bodyPr/>
        <a:lstStyle/>
        <a:p>
          <a:endParaRPr lang="en-US"/>
        </a:p>
      </dgm:t>
    </dgm:pt>
    <dgm:pt modelId="{BEE21778-741F-EA42-8C9E-C586648B7EB2}" type="sibTrans" cxnId="{32E02721-C07D-DB4F-AEE0-793A507C40DE}">
      <dgm:prSet/>
      <dgm:spPr/>
      <dgm:t>
        <a:bodyPr/>
        <a:lstStyle/>
        <a:p>
          <a:endParaRPr lang="en-US"/>
        </a:p>
      </dgm:t>
    </dgm:pt>
    <dgm:pt modelId="{2FA5E587-682D-0043-83B7-4007CE48FC60}">
      <dgm:prSet custT="1"/>
      <dgm:spPr/>
      <dgm:t>
        <a:bodyPr/>
        <a:lstStyle/>
        <a:p>
          <a:r>
            <a:rPr lang="fr-CA" sz="1800" noProof="0">
              <a:solidFill>
                <a:schemeClr val="tx1"/>
              </a:solidFill>
            </a:rPr>
            <a:t>Affichage de matériel sexuellement explicite</a:t>
          </a:r>
        </a:p>
      </dgm:t>
    </dgm:pt>
    <dgm:pt modelId="{354A83F8-CBEE-0B48-9066-804DBDB65C44}" type="parTrans" cxnId="{4AD50720-3650-B347-B3FB-C7ED253E4B82}">
      <dgm:prSet/>
      <dgm:spPr/>
      <dgm:t>
        <a:bodyPr/>
        <a:lstStyle/>
        <a:p>
          <a:endParaRPr lang="en-US"/>
        </a:p>
      </dgm:t>
    </dgm:pt>
    <dgm:pt modelId="{4A8DB9CF-3CE3-8C48-84A9-8F6678991FA8}" type="sibTrans" cxnId="{4AD50720-3650-B347-B3FB-C7ED253E4B82}">
      <dgm:prSet/>
      <dgm:spPr/>
      <dgm:t>
        <a:bodyPr/>
        <a:lstStyle/>
        <a:p>
          <a:endParaRPr lang="en-US"/>
        </a:p>
      </dgm:t>
    </dgm:pt>
    <dgm:pt modelId="{BF7828DB-89E8-A544-9DE2-D5DF749BA12B}">
      <dgm:prSet custT="1"/>
      <dgm:spPr/>
      <dgm:t>
        <a:bodyPr/>
        <a:lstStyle/>
        <a:p>
          <a:r>
            <a:rPr lang="fr-CA" sz="1800" noProof="0">
              <a:solidFill>
                <a:schemeClr val="tx1"/>
              </a:solidFill>
            </a:rPr>
            <a:t>Avances sexuelles non désirées</a:t>
          </a:r>
        </a:p>
      </dgm:t>
    </dgm:pt>
    <dgm:pt modelId="{BDCAD909-5C91-D84E-A7AF-2B60E13BDE1F}" type="parTrans" cxnId="{F648C11A-B479-C144-AE52-FDF1FCB6001F}">
      <dgm:prSet/>
      <dgm:spPr/>
      <dgm:t>
        <a:bodyPr/>
        <a:lstStyle/>
        <a:p>
          <a:endParaRPr lang="en-US"/>
        </a:p>
      </dgm:t>
    </dgm:pt>
    <dgm:pt modelId="{24B27B8C-E1CF-B34A-8E84-37CA81878640}" type="sibTrans" cxnId="{F648C11A-B479-C144-AE52-FDF1FCB6001F}">
      <dgm:prSet/>
      <dgm:spPr/>
      <dgm:t>
        <a:bodyPr/>
        <a:lstStyle/>
        <a:p>
          <a:endParaRPr lang="en-US"/>
        </a:p>
      </dgm:t>
    </dgm:pt>
    <dgm:pt modelId="{2E349F1E-E985-A34B-A3C7-D483E27DDE98}">
      <dgm:prSet custT="1"/>
      <dgm:spPr/>
      <dgm:t>
        <a:bodyPr/>
        <a:lstStyle/>
        <a:p>
          <a:r>
            <a:rPr lang="fr-CA" sz="1800" noProof="0">
              <a:solidFill>
                <a:schemeClr val="tx1"/>
              </a:solidFill>
            </a:rPr>
            <a:t>Pression pour une relation sexuelle</a:t>
          </a:r>
        </a:p>
      </dgm:t>
    </dgm:pt>
    <dgm:pt modelId="{7F681A4A-D30C-3D48-9C69-70B37ADEF8EA}" type="parTrans" cxnId="{6BF237F5-B8C5-7B4D-BFC1-80F2DDE560C9}">
      <dgm:prSet/>
      <dgm:spPr/>
      <dgm:t>
        <a:bodyPr/>
        <a:lstStyle/>
        <a:p>
          <a:endParaRPr lang="en-US"/>
        </a:p>
      </dgm:t>
    </dgm:pt>
    <dgm:pt modelId="{1C99EEE0-70D2-184E-819B-72E6E35C263D}" type="sibTrans" cxnId="{6BF237F5-B8C5-7B4D-BFC1-80F2DDE560C9}">
      <dgm:prSet/>
      <dgm:spPr/>
      <dgm:t>
        <a:bodyPr/>
        <a:lstStyle/>
        <a:p>
          <a:endParaRPr lang="en-US"/>
        </a:p>
      </dgm:t>
    </dgm:pt>
    <dgm:pt modelId="{89C6BE06-A0E4-2D48-A075-3B43D572034C}">
      <dgm:prSet custT="1"/>
      <dgm:spPr/>
      <dgm:t>
        <a:bodyPr/>
        <a:lstStyle/>
        <a:p>
          <a:r>
            <a:rPr lang="fr-CA" sz="1800" noProof="0">
              <a:solidFill>
                <a:schemeClr val="tx1"/>
              </a:solidFill>
            </a:rPr>
            <a:t>Commentaires sexistes ou sexuellement dénigrants</a:t>
          </a:r>
        </a:p>
      </dgm:t>
    </dgm:pt>
    <dgm:pt modelId="{A72C28F4-EA4F-7C49-AB55-5895E81E89F7}" type="parTrans" cxnId="{16BA2473-1056-A947-AFA6-B211579C36D3}">
      <dgm:prSet/>
      <dgm:spPr/>
      <dgm:t>
        <a:bodyPr/>
        <a:lstStyle/>
        <a:p>
          <a:endParaRPr lang="en-US"/>
        </a:p>
      </dgm:t>
    </dgm:pt>
    <dgm:pt modelId="{370EE20D-00F1-B34C-BB25-F6E2C3FA9DDC}" type="sibTrans" cxnId="{16BA2473-1056-A947-AFA6-B211579C36D3}">
      <dgm:prSet/>
      <dgm:spPr/>
      <dgm:t>
        <a:bodyPr/>
        <a:lstStyle/>
        <a:p>
          <a:endParaRPr lang="en-US"/>
        </a:p>
      </dgm:t>
    </dgm:pt>
    <dgm:pt modelId="{A363A89B-C599-714D-8BDE-F2EF2E88551E}">
      <dgm:prSet custT="1"/>
      <dgm:spPr/>
      <dgm:t>
        <a:bodyPr/>
        <a:lstStyle/>
        <a:p>
          <a:r>
            <a:rPr lang="fr-CA" sz="1800" noProof="0">
              <a:solidFill>
                <a:schemeClr val="tx1"/>
              </a:solidFill>
            </a:rPr>
            <a:t>Conduite sexuellement discriminatoire</a:t>
          </a:r>
        </a:p>
        <a:p>
          <a:r>
            <a:rPr lang="fr-CA" sz="1800" noProof="0">
              <a:solidFill>
                <a:schemeClr val="tx1"/>
              </a:solidFill>
            </a:rPr>
            <a:t>Inconduite sexuelle en ligne</a:t>
          </a:r>
        </a:p>
      </dgm:t>
    </dgm:pt>
    <dgm:pt modelId="{E64839DD-69E9-0A42-ADD8-AD7D2DC6AA4D}" type="parTrans" cxnId="{C9E829E6-1F00-9B49-A7DB-FA09B00BBF9F}">
      <dgm:prSet/>
      <dgm:spPr/>
      <dgm:t>
        <a:bodyPr/>
        <a:lstStyle/>
        <a:p>
          <a:endParaRPr lang="en-US"/>
        </a:p>
      </dgm:t>
    </dgm:pt>
    <dgm:pt modelId="{EF98A4EB-A318-E74C-9B2E-C7A771B81503}" type="sibTrans" cxnId="{C9E829E6-1F00-9B49-A7DB-FA09B00BBF9F}">
      <dgm:prSet/>
      <dgm:spPr/>
      <dgm:t>
        <a:bodyPr/>
        <a:lstStyle/>
        <a:p>
          <a:endParaRPr lang="en-US"/>
        </a:p>
      </dgm:t>
    </dgm:pt>
    <dgm:pt modelId="{0CDF2507-BF9A-1740-A6D7-37FE6CFD3C80}">
      <dgm:prSet custT="1"/>
      <dgm:spPr/>
      <dgm:t>
        <a:bodyPr/>
        <a:lstStyle/>
        <a:p>
          <a:r>
            <a:rPr lang="fr-CA" sz="1800" noProof="0">
              <a:solidFill>
                <a:schemeClr val="tx1"/>
              </a:solidFill>
            </a:rPr>
            <a:t>Usage inapproprié des médias sociaux</a:t>
          </a:r>
        </a:p>
        <a:p>
          <a:r>
            <a:rPr lang="fr-CA" sz="1800" noProof="0">
              <a:solidFill>
                <a:schemeClr val="tx1"/>
              </a:solidFill>
            </a:rPr>
            <a:t>Messages textes, courriels ou images sexuellement explicites non sollicités</a:t>
          </a:r>
        </a:p>
      </dgm:t>
    </dgm:pt>
    <dgm:pt modelId="{342A79DE-B0D2-7444-BDE5-A99A24DC90A6}" type="parTrans" cxnId="{9CD3BEDB-6812-4F48-9D0F-54249A4BEDF8}">
      <dgm:prSet/>
      <dgm:spPr/>
      <dgm:t>
        <a:bodyPr/>
        <a:lstStyle/>
        <a:p>
          <a:endParaRPr lang="en-US"/>
        </a:p>
      </dgm:t>
    </dgm:pt>
    <dgm:pt modelId="{1932415E-B7BB-104B-A376-099367D8D2EA}" type="sibTrans" cxnId="{9CD3BEDB-6812-4F48-9D0F-54249A4BEDF8}">
      <dgm:prSet/>
      <dgm:spPr/>
      <dgm:t>
        <a:bodyPr/>
        <a:lstStyle/>
        <a:p>
          <a:endParaRPr lang="en-US"/>
        </a:p>
      </dgm:t>
    </dgm:pt>
    <dgm:pt modelId="{D148BECF-4B14-F64A-B200-DFB735DBF59A}">
      <dgm:prSet phldrT="[Text]"/>
      <dgm:spPr>
        <a:solidFill>
          <a:srgbClr val="C00000"/>
        </a:solidFill>
      </dgm:spPr>
      <dgm:t>
        <a:bodyPr/>
        <a:lstStyle/>
        <a:p>
          <a:endParaRPr lang="fr-CA" noProof="0"/>
        </a:p>
      </dgm:t>
    </dgm:pt>
    <dgm:pt modelId="{2F6248CE-F217-2D40-904A-0EFEFF2A2332}" type="sibTrans" cxnId="{31C16F59-9BB5-4F44-81C0-2EFCEB637C0D}">
      <dgm:prSet/>
      <dgm:spPr/>
      <dgm:t>
        <a:bodyPr/>
        <a:lstStyle/>
        <a:p>
          <a:endParaRPr lang="en-US"/>
        </a:p>
      </dgm:t>
    </dgm:pt>
    <dgm:pt modelId="{E337097A-7C86-8849-ABB2-94573D4F14B0}" type="parTrans" cxnId="{31C16F59-9BB5-4F44-81C0-2EFCEB637C0D}">
      <dgm:prSet/>
      <dgm:spPr/>
      <dgm:t>
        <a:bodyPr/>
        <a:lstStyle/>
        <a:p>
          <a:endParaRPr lang="en-US"/>
        </a:p>
      </dgm:t>
    </dgm:pt>
    <dgm:pt modelId="{51C909C1-25A1-624F-BE94-C4991A7DF6D6}">
      <dgm:prSet phldrT="[Text]"/>
      <dgm:spPr>
        <a:solidFill>
          <a:srgbClr val="FFF485"/>
        </a:solidFill>
        <a:ln>
          <a:solidFill>
            <a:schemeClr val="lt1">
              <a:hueOff val="0"/>
              <a:satOff val="0"/>
              <a:lumOff val="0"/>
            </a:schemeClr>
          </a:solidFill>
        </a:ln>
        <a:effectLst/>
      </dgm:spPr>
      <dgm:t>
        <a:bodyPr/>
        <a:lstStyle/>
        <a:p>
          <a:endParaRPr lang="fr-CA" noProof="0"/>
        </a:p>
      </dgm:t>
    </dgm:pt>
    <dgm:pt modelId="{52853753-7DF1-C146-9986-1BEE8B4BB462}" type="sibTrans" cxnId="{933EB370-0836-EB4B-9FD0-A4745920D59E}">
      <dgm:prSet/>
      <dgm:spPr/>
      <dgm:t>
        <a:bodyPr/>
        <a:lstStyle/>
        <a:p>
          <a:endParaRPr lang="en-US"/>
        </a:p>
      </dgm:t>
    </dgm:pt>
    <dgm:pt modelId="{9FFA2D64-4A82-8F4A-A6F3-C0B072A7C2BD}" type="parTrans" cxnId="{933EB370-0836-EB4B-9FD0-A4745920D59E}">
      <dgm:prSet/>
      <dgm:spPr/>
      <dgm:t>
        <a:bodyPr/>
        <a:lstStyle/>
        <a:p>
          <a:endParaRPr lang="en-US"/>
        </a:p>
      </dgm:t>
    </dgm:pt>
    <dgm:pt modelId="{3D687EF9-DBC4-4D4C-9C0C-5029B6AF732D}">
      <dgm:prSet phldrT="[Text]"/>
      <dgm:spPr>
        <a:solidFill>
          <a:srgbClr val="468224"/>
        </a:solidFill>
      </dgm:spPr>
      <dgm:t>
        <a:bodyPr/>
        <a:lstStyle/>
        <a:p>
          <a:endParaRPr lang="fr-CA" noProof="0"/>
        </a:p>
      </dgm:t>
    </dgm:pt>
    <dgm:pt modelId="{8CBCD253-B9A0-0445-A24A-756E89979D49}" type="sibTrans" cxnId="{7F00C5A0-2265-2A44-B46E-000E53B654B5}">
      <dgm:prSet/>
      <dgm:spPr/>
      <dgm:t>
        <a:bodyPr/>
        <a:lstStyle/>
        <a:p>
          <a:endParaRPr lang="en-US"/>
        </a:p>
      </dgm:t>
    </dgm:pt>
    <dgm:pt modelId="{34A397CF-F803-B846-993B-6A504D682555}" type="parTrans" cxnId="{7F00C5A0-2265-2A44-B46E-000E53B654B5}">
      <dgm:prSet/>
      <dgm:spPr/>
      <dgm:t>
        <a:bodyPr/>
        <a:lstStyle/>
        <a:p>
          <a:endParaRPr lang="en-US"/>
        </a:p>
      </dgm:t>
    </dgm:pt>
    <dgm:pt modelId="{C643B6B6-0E29-BA4A-AD7D-FB9653FCD0AD}">
      <dgm:prSet phldrT="[Text]" custT="1"/>
      <dgm:spPr/>
      <dgm:t>
        <a:bodyPr/>
        <a:lstStyle/>
        <a:p>
          <a:pPr marL="0" indent="0"/>
          <a:r>
            <a:rPr lang="fr-CA" sz="2000" b="1" u="none" noProof="0">
              <a:solidFill>
                <a:schemeClr val="bg1"/>
              </a:solidFill>
            </a:rPr>
            <a:t>MILIEU SAIN</a:t>
          </a:r>
        </a:p>
      </dgm:t>
    </dgm:pt>
    <dgm:pt modelId="{DCB24EF0-63F6-6049-9181-85A863C4E037}" type="sibTrans" cxnId="{31022328-78D2-6645-BB1D-13F122E79835}">
      <dgm:prSet/>
      <dgm:spPr/>
      <dgm:t>
        <a:bodyPr/>
        <a:lstStyle/>
        <a:p>
          <a:endParaRPr lang="en-US"/>
        </a:p>
      </dgm:t>
    </dgm:pt>
    <dgm:pt modelId="{3591C86B-C47E-0B46-A857-1C9A7C32A3A8}" type="parTrans" cxnId="{31022328-78D2-6645-BB1D-13F122E79835}">
      <dgm:prSet/>
      <dgm:spPr/>
      <dgm:t>
        <a:bodyPr/>
        <a:lstStyle/>
        <a:p>
          <a:endParaRPr lang="en-US"/>
        </a:p>
      </dgm:t>
    </dgm:pt>
    <dgm:pt modelId="{9AB3F3C7-B138-E947-AA1F-6DF2360E983D}">
      <dgm:prSet custT="1"/>
      <dgm:spPr/>
      <dgm:t>
        <a:bodyPr/>
        <a:lstStyle/>
        <a:p>
          <a:pPr marL="0" indent="0"/>
          <a:r>
            <a:rPr lang="fr-CA" sz="2400" noProof="0">
              <a:solidFill>
                <a:schemeClr val="bg1"/>
              </a:solidFill>
            </a:rPr>
            <a:t>Dignité et respect </a:t>
          </a:r>
        </a:p>
      </dgm:t>
    </dgm:pt>
    <dgm:pt modelId="{BE4BDEC8-0DFD-5742-92C3-BC852D6F057C}" type="sibTrans" cxnId="{8DC3E524-3284-B94F-99EA-959BA54BDE87}">
      <dgm:prSet/>
      <dgm:spPr/>
      <dgm:t>
        <a:bodyPr/>
        <a:lstStyle/>
        <a:p>
          <a:endParaRPr lang="en-US"/>
        </a:p>
      </dgm:t>
    </dgm:pt>
    <dgm:pt modelId="{D96A3AAF-0045-C14B-B9EE-7EE666329655}" type="parTrans" cxnId="{8DC3E524-3284-B94F-99EA-959BA54BDE87}">
      <dgm:prSet/>
      <dgm:spPr/>
      <dgm:t>
        <a:bodyPr/>
        <a:lstStyle/>
        <a:p>
          <a:endParaRPr lang="en-US"/>
        </a:p>
      </dgm:t>
    </dgm:pt>
    <dgm:pt modelId="{FACB4559-5EA2-CC4F-AEA8-D5B50DAE9701}">
      <dgm:prSet custT="1"/>
      <dgm:spPr/>
      <dgm:t>
        <a:bodyPr/>
        <a:lstStyle/>
        <a:p>
          <a:pPr marL="0" indent="0"/>
          <a:r>
            <a:rPr lang="fr-CA" sz="2400" noProof="0">
              <a:solidFill>
                <a:schemeClr val="bg1"/>
              </a:solidFill>
            </a:rPr>
            <a:t>Ordre et discipline</a:t>
          </a:r>
        </a:p>
      </dgm:t>
    </dgm:pt>
    <dgm:pt modelId="{A23068A5-8122-F44A-9EC5-1D8001063634}" type="sibTrans" cxnId="{7A8668AC-07DD-5F47-A3F8-9C8AD1F2844D}">
      <dgm:prSet/>
      <dgm:spPr/>
      <dgm:t>
        <a:bodyPr/>
        <a:lstStyle/>
        <a:p>
          <a:endParaRPr lang="en-US"/>
        </a:p>
      </dgm:t>
    </dgm:pt>
    <dgm:pt modelId="{AAD76C2A-C0C2-D34B-8A49-3D60387A3479}" type="parTrans" cxnId="{7A8668AC-07DD-5F47-A3F8-9C8AD1F2844D}">
      <dgm:prSet/>
      <dgm:spPr/>
      <dgm:t>
        <a:bodyPr/>
        <a:lstStyle/>
        <a:p>
          <a:endParaRPr lang="en-US"/>
        </a:p>
      </dgm:t>
    </dgm:pt>
    <dgm:pt modelId="{E663CE7F-B671-F543-BBA9-2FF90E3B17C8}">
      <dgm:prSet custT="1"/>
      <dgm:spPr/>
      <dgm:t>
        <a:bodyPr/>
        <a:lstStyle/>
        <a:p>
          <a:pPr marL="0" indent="0"/>
          <a:r>
            <a:rPr lang="fr-CA" sz="2400" noProof="0">
              <a:solidFill>
                <a:schemeClr val="bg1"/>
              </a:solidFill>
            </a:rPr>
            <a:t>Normes éthiques suprêmes</a:t>
          </a:r>
        </a:p>
      </dgm:t>
    </dgm:pt>
    <dgm:pt modelId="{49B41995-C4CB-DC41-B876-653905CAFE0F}" type="sibTrans" cxnId="{845C027E-24BC-D74A-A92F-F5C9AAE5EA43}">
      <dgm:prSet/>
      <dgm:spPr/>
      <dgm:t>
        <a:bodyPr/>
        <a:lstStyle/>
        <a:p>
          <a:endParaRPr lang="en-US"/>
        </a:p>
      </dgm:t>
    </dgm:pt>
    <dgm:pt modelId="{7E49F270-9496-624B-9099-59A5410C161B}" type="parTrans" cxnId="{845C027E-24BC-D74A-A92F-F5C9AAE5EA43}">
      <dgm:prSet/>
      <dgm:spPr/>
      <dgm:t>
        <a:bodyPr/>
        <a:lstStyle/>
        <a:p>
          <a:endParaRPr lang="en-US"/>
        </a:p>
      </dgm:t>
    </dgm:pt>
    <dgm:pt modelId="{8A2D3C15-FBBE-004D-925F-10C01F8F5816}">
      <dgm:prSet custT="1"/>
      <dgm:spPr/>
      <dgm:t>
        <a:bodyPr/>
        <a:lstStyle/>
        <a:p>
          <a:pPr marL="0" indent="0"/>
          <a:r>
            <a:rPr lang="fr-CA" sz="2400" noProof="0">
              <a:solidFill>
                <a:schemeClr val="bg1"/>
              </a:solidFill>
            </a:rPr>
            <a:t>Responsabilisation</a:t>
          </a:r>
        </a:p>
      </dgm:t>
    </dgm:pt>
    <dgm:pt modelId="{CB6FAFF3-9E64-6644-A7C7-C92C3E22EDDF}" type="sibTrans" cxnId="{C7EF6EBC-5D4C-1F4B-A2CE-A3F1300E7505}">
      <dgm:prSet/>
      <dgm:spPr/>
      <dgm:t>
        <a:bodyPr/>
        <a:lstStyle/>
        <a:p>
          <a:endParaRPr lang="en-US"/>
        </a:p>
      </dgm:t>
    </dgm:pt>
    <dgm:pt modelId="{E87989EE-18E7-0B43-9BF9-0545A36EC93C}" type="parTrans" cxnId="{C7EF6EBC-5D4C-1F4B-A2CE-A3F1300E7505}">
      <dgm:prSet/>
      <dgm:spPr/>
      <dgm:t>
        <a:bodyPr/>
        <a:lstStyle/>
        <a:p>
          <a:endParaRPr lang="en-US"/>
        </a:p>
      </dgm:t>
    </dgm:pt>
    <dgm:pt modelId="{2FE7C366-352D-E049-8EC6-F413EC40203D}">
      <dgm:prSet custT="1"/>
      <dgm:spPr/>
      <dgm:t>
        <a:bodyPr/>
        <a:lstStyle/>
        <a:p>
          <a:pPr marL="0" indent="0"/>
          <a:r>
            <a:rPr lang="fr-CA" sz="2400" noProof="0">
              <a:solidFill>
                <a:schemeClr val="bg1"/>
              </a:solidFill>
            </a:rPr>
            <a:t>Environnement sûr et bienveillant</a:t>
          </a:r>
        </a:p>
      </dgm:t>
    </dgm:pt>
    <dgm:pt modelId="{03D3E5A8-BE9D-D146-9C2F-B373CA789014}" type="sibTrans" cxnId="{D9098601-459E-B343-BB1E-F023D6D75B40}">
      <dgm:prSet/>
      <dgm:spPr/>
      <dgm:t>
        <a:bodyPr/>
        <a:lstStyle/>
        <a:p>
          <a:endParaRPr lang="en-US"/>
        </a:p>
      </dgm:t>
    </dgm:pt>
    <dgm:pt modelId="{9251DEEC-72FB-6247-A04A-A6772B3A8E02}" type="parTrans" cxnId="{D9098601-459E-B343-BB1E-F023D6D75B40}">
      <dgm:prSet/>
      <dgm:spPr/>
      <dgm:t>
        <a:bodyPr/>
        <a:lstStyle/>
        <a:p>
          <a:endParaRPr lang="en-US"/>
        </a:p>
      </dgm:t>
    </dgm:pt>
    <dgm:pt modelId="{7A1CCF06-BFB2-5E47-B197-60208810E9E7}" type="pres">
      <dgm:prSet presAssocID="{B600AFFC-BAA1-5B42-BBBE-6C269C761240}" presName="Name0" presStyleCnt="0">
        <dgm:presLayoutVars>
          <dgm:dir/>
          <dgm:animLvl val="lvl"/>
          <dgm:resizeHandles val="exact"/>
        </dgm:presLayoutVars>
      </dgm:prSet>
      <dgm:spPr/>
    </dgm:pt>
    <dgm:pt modelId="{3ADE82F8-D7B8-3645-9087-3A028EF1D49A}" type="pres">
      <dgm:prSet presAssocID="{3D687EF9-DBC4-4D4C-9C0C-5029B6AF732D}" presName="compositeNode" presStyleCnt="0">
        <dgm:presLayoutVars>
          <dgm:bulletEnabled val="1"/>
        </dgm:presLayoutVars>
      </dgm:prSet>
      <dgm:spPr/>
    </dgm:pt>
    <dgm:pt modelId="{8FDF5867-754C-194A-A62E-37064B926F1C}" type="pres">
      <dgm:prSet presAssocID="{3D687EF9-DBC4-4D4C-9C0C-5029B6AF732D}" presName="bgRect" presStyleLbl="node1" presStyleIdx="0" presStyleCnt="3" custScaleX="106133" custScaleY="141317" custLinFactNeighborX="-1472"/>
      <dgm:spPr/>
    </dgm:pt>
    <dgm:pt modelId="{2FE17F61-233D-2B43-9FAF-E413A34CE879}" type="pres">
      <dgm:prSet presAssocID="{3D687EF9-DBC4-4D4C-9C0C-5029B6AF732D}" presName="parentNode" presStyleLbl="node1" presStyleIdx="0" presStyleCnt="3">
        <dgm:presLayoutVars>
          <dgm:chMax val="0"/>
          <dgm:bulletEnabled val="1"/>
        </dgm:presLayoutVars>
      </dgm:prSet>
      <dgm:spPr/>
    </dgm:pt>
    <dgm:pt modelId="{59FF4395-FE81-4045-9D17-53C3CEDCDAC0}" type="pres">
      <dgm:prSet presAssocID="{3D687EF9-DBC4-4D4C-9C0C-5029B6AF732D}" presName="childNode" presStyleLbl="node1" presStyleIdx="0" presStyleCnt="3">
        <dgm:presLayoutVars>
          <dgm:bulletEnabled val="1"/>
        </dgm:presLayoutVars>
      </dgm:prSet>
      <dgm:spPr/>
    </dgm:pt>
    <dgm:pt modelId="{41524552-A9B6-A34D-BBEE-7BC29F9EC44A}" type="pres">
      <dgm:prSet presAssocID="{8CBCD253-B9A0-0445-A24A-756E89979D49}" presName="hSp" presStyleCnt="0"/>
      <dgm:spPr/>
    </dgm:pt>
    <dgm:pt modelId="{9F5C08D6-7C3C-A34A-B64D-506C46BA3B52}" type="pres">
      <dgm:prSet presAssocID="{8CBCD253-B9A0-0445-A24A-756E89979D49}" presName="vProcSp" presStyleCnt="0"/>
      <dgm:spPr/>
    </dgm:pt>
    <dgm:pt modelId="{779A131E-3EDE-1D44-97A3-7BDA88F40E5E}" type="pres">
      <dgm:prSet presAssocID="{8CBCD253-B9A0-0445-A24A-756E89979D49}" presName="vSp1" presStyleCnt="0"/>
      <dgm:spPr/>
    </dgm:pt>
    <dgm:pt modelId="{599AE66A-ABFF-EE41-8CE9-CDC37A6FB1C7}" type="pres">
      <dgm:prSet presAssocID="{8CBCD253-B9A0-0445-A24A-756E89979D49}" presName="simulatedConn" presStyleLbl="solidFgAcc1" presStyleIdx="0" presStyleCnt="2" custLinFactY="100000" custLinFactNeighborX="-14337" custLinFactNeighborY="153814"/>
      <dgm:spPr/>
    </dgm:pt>
    <dgm:pt modelId="{C78E9B3F-D9BE-2946-AB3B-3ACC123139F3}" type="pres">
      <dgm:prSet presAssocID="{8CBCD253-B9A0-0445-A24A-756E89979D49}" presName="vSp2" presStyleCnt="0"/>
      <dgm:spPr/>
    </dgm:pt>
    <dgm:pt modelId="{8D97E389-C1D5-FE43-BC3B-96F1FE7C9B92}" type="pres">
      <dgm:prSet presAssocID="{8CBCD253-B9A0-0445-A24A-756E89979D49}" presName="sibTrans" presStyleCnt="0"/>
      <dgm:spPr/>
    </dgm:pt>
    <dgm:pt modelId="{E9265F1A-E46B-984E-A6B5-C9EE289EF2B4}" type="pres">
      <dgm:prSet presAssocID="{51C909C1-25A1-624F-BE94-C4991A7DF6D6}" presName="compositeNode" presStyleCnt="0">
        <dgm:presLayoutVars>
          <dgm:bulletEnabled val="1"/>
        </dgm:presLayoutVars>
      </dgm:prSet>
      <dgm:spPr/>
    </dgm:pt>
    <dgm:pt modelId="{1C3F6177-AA44-7849-B823-F23F67D66E8F}" type="pres">
      <dgm:prSet presAssocID="{51C909C1-25A1-624F-BE94-C4991A7DF6D6}" presName="bgRect" presStyleLbl="node1" presStyleIdx="1" presStyleCnt="3" custScaleX="136377" custScaleY="141044"/>
      <dgm:spPr/>
    </dgm:pt>
    <dgm:pt modelId="{B49B6B97-8085-044C-8018-5999C24512BC}" type="pres">
      <dgm:prSet presAssocID="{51C909C1-25A1-624F-BE94-C4991A7DF6D6}" presName="parentNode" presStyleLbl="node1" presStyleIdx="1" presStyleCnt="3">
        <dgm:presLayoutVars>
          <dgm:chMax val="0"/>
          <dgm:bulletEnabled val="1"/>
        </dgm:presLayoutVars>
      </dgm:prSet>
      <dgm:spPr/>
    </dgm:pt>
    <dgm:pt modelId="{7D722A74-51CB-9343-92EF-047726A8D784}" type="pres">
      <dgm:prSet presAssocID="{51C909C1-25A1-624F-BE94-C4991A7DF6D6}" presName="childNode" presStyleLbl="node1" presStyleIdx="1" presStyleCnt="3">
        <dgm:presLayoutVars>
          <dgm:bulletEnabled val="1"/>
        </dgm:presLayoutVars>
      </dgm:prSet>
      <dgm:spPr/>
    </dgm:pt>
    <dgm:pt modelId="{071D6DEB-68E0-CC4F-B608-38CA18D8A771}" type="pres">
      <dgm:prSet presAssocID="{52853753-7DF1-C146-9986-1BEE8B4BB462}" presName="hSp" presStyleCnt="0"/>
      <dgm:spPr/>
    </dgm:pt>
    <dgm:pt modelId="{915E8234-DE16-8644-88E7-3F520D71D407}" type="pres">
      <dgm:prSet presAssocID="{52853753-7DF1-C146-9986-1BEE8B4BB462}" presName="vProcSp" presStyleCnt="0"/>
      <dgm:spPr/>
    </dgm:pt>
    <dgm:pt modelId="{4E187D31-FBE4-6041-8D90-C8DA7E483074}" type="pres">
      <dgm:prSet presAssocID="{52853753-7DF1-C146-9986-1BEE8B4BB462}" presName="vSp1" presStyleCnt="0"/>
      <dgm:spPr/>
    </dgm:pt>
    <dgm:pt modelId="{79D35E8F-2F7C-F846-BB7A-8AD73F922C05}" type="pres">
      <dgm:prSet presAssocID="{52853753-7DF1-C146-9986-1BEE8B4BB462}" presName="simulatedConn" presStyleLbl="solidFgAcc1" presStyleIdx="1" presStyleCnt="2" custLinFactY="100000" custLinFactNeighborX="21153" custLinFactNeighborY="105715"/>
      <dgm:spPr>
        <a:ln>
          <a:solidFill>
            <a:schemeClr val="tx1"/>
          </a:solidFill>
        </a:ln>
      </dgm:spPr>
    </dgm:pt>
    <dgm:pt modelId="{072491BD-A5F0-0046-92E6-EC19887E1EB3}" type="pres">
      <dgm:prSet presAssocID="{52853753-7DF1-C146-9986-1BEE8B4BB462}" presName="vSp2" presStyleCnt="0"/>
      <dgm:spPr/>
    </dgm:pt>
    <dgm:pt modelId="{86A978DA-3A72-694B-91E5-6F2B21CD29C2}" type="pres">
      <dgm:prSet presAssocID="{52853753-7DF1-C146-9986-1BEE8B4BB462}" presName="sibTrans" presStyleCnt="0"/>
      <dgm:spPr/>
    </dgm:pt>
    <dgm:pt modelId="{AC223043-329B-9C4D-878A-D777E57BD307}" type="pres">
      <dgm:prSet presAssocID="{D148BECF-4B14-F64A-B200-DFB735DBF59A}" presName="compositeNode" presStyleCnt="0">
        <dgm:presLayoutVars>
          <dgm:bulletEnabled val="1"/>
        </dgm:presLayoutVars>
      </dgm:prSet>
      <dgm:spPr/>
    </dgm:pt>
    <dgm:pt modelId="{1AF264E3-2E1B-5F4C-8C34-2327B6DFF5CE}" type="pres">
      <dgm:prSet presAssocID="{D148BECF-4B14-F64A-B200-DFB735DBF59A}" presName="bgRect" presStyleLbl="node1" presStyleIdx="2" presStyleCnt="3" custScaleY="141317"/>
      <dgm:spPr/>
    </dgm:pt>
    <dgm:pt modelId="{6B642212-FA30-0C49-8A2B-8632B277AB16}" type="pres">
      <dgm:prSet presAssocID="{D148BECF-4B14-F64A-B200-DFB735DBF59A}" presName="parentNode" presStyleLbl="node1" presStyleIdx="2" presStyleCnt="3">
        <dgm:presLayoutVars>
          <dgm:chMax val="0"/>
          <dgm:bulletEnabled val="1"/>
        </dgm:presLayoutVars>
      </dgm:prSet>
      <dgm:spPr/>
    </dgm:pt>
    <dgm:pt modelId="{743D0226-1143-9346-9090-1480B0503E92}" type="pres">
      <dgm:prSet presAssocID="{D148BECF-4B14-F64A-B200-DFB735DBF59A}" presName="childNode" presStyleLbl="node1" presStyleIdx="2" presStyleCnt="3">
        <dgm:presLayoutVars>
          <dgm:bulletEnabled val="1"/>
        </dgm:presLayoutVars>
      </dgm:prSet>
      <dgm:spPr/>
    </dgm:pt>
  </dgm:ptLst>
  <dgm:cxnLst>
    <dgm:cxn modelId="{D9098601-459E-B343-BB1E-F023D6D75B40}" srcId="{3D687EF9-DBC4-4D4C-9C0C-5029B6AF732D}" destId="{2FE7C366-352D-E049-8EC6-F413EC40203D}" srcOrd="5" destOrd="0" parTransId="{9251DEEC-72FB-6247-A04A-A6772B3A8E02}" sibTransId="{03D3E5A8-BE9D-D146-9C2F-B373CA789014}"/>
    <dgm:cxn modelId="{34C47E12-5892-D440-896A-A165BA5F27D7}" type="presOf" srcId="{B600AFFC-BAA1-5B42-BBBE-6C269C761240}" destId="{7A1CCF06-BFB2-5E47-B197-60208810E9E7}" srcOrd="0" destOrd="0" presId="urn:microsoft.com/office/officeart/2005/8/layout/hProcess7"/>
    <dgm:cxn modelId="{33FF9014-F064-E441-AEA7-73641C60926D}" type="presOf" srcId="{A8054509-58D8-2449-A613-A6C03A3830E4}" destId="{743D0226-1143-9346-9090-1480B0503E92}" srcOrd="0" destOrd="5" presId="urn:microsoft.com/office/officeart/2005/8/layout/hProcess7"/>
    <dgm:cxn modelId="{B0AFDB15-3529-9B4B-B8EA-EABD89F47DF9}" srcId="{D148BECF-4B14-F64A-B200-DFB735DBF59A}" destId="{96033ACF-3E9B-264C-8A51-FEF31802740F}" srcOrd="6" destOrd="0" parTransId="{E3AB178A-1A7B-764F-8D66-75C04DE76EAA}" sibTransId="{70F9BF36-A100-B94F-82EA-C63CE2FA5E6F}"/>
    <dgm:cxn modelId="{54527818-2D26-E247-8580-503874833D27}" type="presOf" srcId="{C25E653E-C704-B74B-9C3E-5A4941043885}" destId="{743D0226-1143-9346-9090-1480B0503E92}" srcOrd="0" destOrd="2" presId="urn:microsoft.com/office/officeart/2005/8/layout/hProcess7"/>
    <dgm:cxn modelId="{F648C11A-B479-C144-AE52-FDF1FCB6001F}" srcId="{51C909C1-25A1-624F-BE94-C4991A7DF6D6}" destId="{BF7828DB-89E8-A544-9DE2-D5DF749BA12B}" srcOrd="2" destOrd="0" parTransId="{BDCAD909-5C91-D84E-A7AF-2B60E13BDE1F}" sibTransId="{24B27B8C-E1CF-B34A-8E84-37CA81878640}"/>
    <dgm:cxn modelId="{BC1E611D-DF43-A94C-BC98-AF8D3A3E1851}" type="presOf" srcId="{D148BECF-4B14-F64A-B200-DFB735DBF59A}" destId="{6B642212-FA30-0C49-8A2B-8632B277AB16}" srcOrd="1" destOrd="0" presId="urn:microsoft.com/office/officeart/2005/8/layout/hProcess7"/>
    <dgm:cxn modelId="{4AD50720-3650-B347-B3FB-C7ED253E4B82}" srcId="{51C909C1-25A1-624F-BE94-C4991A7DF6D6}" destId="{2FA5E587-682D-0043-83B7-4007CE48FC60}" srcOrd="1" destOrd="0" parTransId="{354A83F8-CBEE-0B48-9066-804DBDB65C44}" sibTransId="{4A8DB9CF-3CE3-8C48-84A9-8F6678991FA8}"/>
    <dgm:cxn modelId="{32E02721-C07D-DB4F-AEE0-793A507C40DE}" srcId="{D148BECF-4B14-F64A-B200-DFB735DBF59A}" destId="{184F243B-F843-BE4E-9A50-506B527E0EE4}" srcOrd="7" destOrd="0" parTransId="{AFB53878-B21F-F34D-A319-E0E1E8338ADE}" sibTransId="{BEE21778-741F-EA42-8C9E-C586648B7EB2}"/>
    <dgm:cxn modelId="{ECCDF221-4563-8B4F-BE84-B01B9816144F}" type="presOf" srcId="{89C6BE06-A0E4-2D48-A075-3B43D572034C}" destId="{7D722A74-51CB-9343-92EF-047726A8D784}" srcOrd="0" destOrd="4" presId="urn:microsoft.com/office/officeart/2005/8/layout/hProcess7"/>
    <dgm:cxn modelId="{8DC3E524-3284-B94F-99EA-959BA54BDE87}" srcId="{3D687EF9-DBC4-4D4C-9C0C-5029B6AF732D}" destId="{9AB3F3C7-B138-E947-AA1F-6DF2360E983D}" srcOrd="1" destOrd="0" parTransId="{D96A3AAF-0045-C14B-B9EE-7EE666329655}" sibTransId="{BE4BDEC8-0DFD-5742-92C3-BC852D6F057C}"/>
    <dgm:cxn modelId="{E199C225-C268-B747-8B55-9C9B38B8DC8C}" type="presOf" srcId="{BDC6D0D2-34D5-2040-988F-4B8D2435BE86}" destId="{743D0226-1143-9346-9090-1480B0503E92}" srcOrd="0" destOrd="4" presId="urn:microsoft.com/office/officeart/2005/8/layout/hProcess7"/>
    <dgm:cxn modelId="{AFD51F28-A7D5-7B40-AF75-3F6B8BCA4B2D}" type="presOf" srcId="{96033ACF-3E9B-264C-8A51-FEF31802740F}" destId="{743D0226-1143-9346-9090-1480B0503E92}" srcOrd="0" destOrd="6" presId="urn:microsoft.com/office/officeart/2005/8/layout/hProcess7"/>
    <dgm:cxn modelId="{31022328-78D2-6645-BB1D-13F122E79835}" srcId="{3D687EF9-DBC4-4D4C-9C0C-5029B6AF732D}" destId="{C643B6B6-0E29-BA4A-AD7D-FB9653FCD0AD}" srcOrd="0" destOrd="0" parTransId="{3591C86B-C47E-0B46-A857-1C9A7C32A3A8}" sibTransId="{DCB24EF0-63F6-6049-9181-85A863C4E037}"/>
    <dgm:cxn modelId="{03A25428-60EF-5D47-A1BE-BBD3A75A8BCB}" srcId="{D148BECF-4B14-F64A-B200-DFB735DBF59A}" destId="{BDC6D0D2-34D5-2040-988F-4B8D2435BE86}" srcOrd="4" destOrd="0" parTransId="{EE841706-7A12-4648-B525-A8306CCEE57E}" sibTransId="{6ED183B3-1EE3-044C-8362-C45290545883}"/>
    <dgm:cxn modelId="{92FFF329-F6C9-4F43-B670-155D1579F7EF}" type="presOf" srcId="{2FE7C366-352D-E049-8EC6-F413EC40203D}" destId="{59FF4395-FE81-4045-9D17-53C3CEDCDAC0}" srcOrd="0" destOrd="5" presId="urn:microsoft.com/office/officeart/2005/8/layout/hProcess7"/>
    <dgm:cxn modelId="{5CAA9F2E-2F5A-DE49-9D17-8ACC25AB80A9}" srcId="{D148BECF-4B14-F64A-B200-DFB735DBF59A}" destId="{05E1F5E4-A04E-8D46-86A0-71FB7AD8ECDF}" srcOrd="0" destOrd="0" parTransId="{6BB5E6E2-9415-914E-9C9D-B3988B6DE3C6}" sibTransId="{8B1DAE50-5E6C-6044-8F12-F3246607AE04}"/>
    <dgm:cxn modelId="{9D14B62F-A0C9-4549-885E-42F29875CE73}" type="presOf" srcId="{2E349F1E-E985-A34B-A3C7-D483E27DDE98}" destId="{7D722A74-51CB-9343-92EF-047726A8D784}" srcOrd="0" destOrd="3" presId="urn:microsoft.com/office/officeart/2005/8/layout/hProcess7"/>
    <dgm:cxn modelId="{0082E335-915C-164C-B4C9-C153B6F22A26}" type="presOf" srcId="{D148BECF-4B14-F64A-B200-DFB735DBF59A}" destId="{1AF264E3-2E1B-5F4C-8C34-2327B6DFF5CE}" srcOrd="0" destOrd="0" presId="urn:microsoft.com/office/officeart/2005/8/layout/hProcess7"/>
    <dgm:cxn modelId="{CD42B53D-4FD5-DE43-9A6E-9D1F1AE4F8FD}" type="presOf" srcId="{A363A89B-C599-714D-8BDE-F2EF2E88551E}" destId="{7D722A74-51CB-9343-92EF-047726A8D784}" srcOrd="0" destOrd="5" presId="urn:microsoft.com/office/officeart/2005/8/layout/hProcess7"/>
    <dgm:cxn modelId="{FC9B4340-028A-6A49-84C6-14879B79A993}" srcId="{D148BECF-4B14-F64A-B200-DFB735DBF59A}" destId="{C25E653E-C704-B74B-9C3E-5A4941043885}" srcOrd="2" destOrd="0" parTransId="{F069F1A5-8FB3-FA4E-B8BB-FB4B7B58F44B}" sibTransId="{F5792853-95D4-634A-98C0-E882D117BD00}"/>
    <dgm:cxn modelId="{16B7FD5E-BFC9-1B40-A5A3-DA4E5BABDD3E}" type="presOf" srcId="{2FA5E587-682D-0043-83B7-4007CE48FC60}" destId="{7D722A74-51CB-9343-92EF-047726A8D784}" srcOrd="0" destOrd="1" presId="urn:microsoft.com/office/officeart/2005/8/layout/hProcess7"/>
    <dgm:cxn modelId="{8F08814B-65CB-7A46-884A-7A35C5B549BB}" type="presOf" srcId="{3D687EF9-DBC4-4D4C-9C0C-5029B6AF732D}" destId="{8FDF5867-754C-194A-A62E-37064B926F1C}" srcOrd="0" destOrd="0" presId="urn:microsoft.com/office/officeart/2005/8/layout/hProcess7"/>
    <dgm:cxn modelId="{260AFA4D-7964-8446-8C63-A07B13E0E0C1}" srcId="{D148BECF-4B14-F64A-B200-DFB735DBF59A}" destId="{54EDF8AC-A023-7246-962F-05605301582F}" srcOrd="1" destOrd="0" parTransId="{1D403C4D-AEA6-BA44-BBF4-06673ECA4CC8}" sibTransId="{1ABC918D-D3A0-2E49-846C-8BA1B0547C5A}"/>
    <dgm:cxn modelId="{933EB370-0836-EB4B-9FD0-A4745920D59E}" srcId="{B600AFFC-BAA1-5B42-BBBE-6C269C761240}" destId="{51C909C1-25A1-624F-BE94-C4991A7DF6D6}" srcOrd="1" destOrd="0" parTransId="{9FFA2D64-4A82-8F4A-A6F3-C0B072A7C2BD}" sibTransId="{52853753-7DF1-C146-9986-1BEE8B4BB462}"/>
    <dgm:cxn modelId="{586E2353-8499-4548-85D4-744F0EFB34ED}" type="presOf" srcId="{BF7828DB-89E8-A544-9DE2-D5DF749BA12B}" destId="{7D722A74-51CB-9343-92EF-047726A8D784}" srcOrd="0" destOrd="2" presId="urn:microsoft.com/office/officeart/2005/8/layout/hProcess7"/>
    <dgm:cxn modelId="{16BA2473-1056-A947-AFA6-B211579C36D3}" srcId="{51C909C1-25A1-624F-BE94-C4991A7DF6D6}" destId="{89C6BE06-A0E4-2D48-A075-3B43D572034C}" srcOrd="4" destOrd="0" parTransId="{A72C28F4-EA4F-7C49-AB55-5895E81E89F7}" sibTransId="{370EE20D-00F1-B34C-BB25-F6E2C3FA9DDC}"/>
    <dgm:cxn modelId="{206C6979-1B4E-EF44-8B45-2DFC3638C6F1}" type="presOf" srcId="{D5BA67CE-33A1-D541-85D9-058ED828D3C2}" destId="{7D722A74-51CB-9343-92EF-047726A8D784}" srcOrd="0" destOrd="0" presId="urn:microsoft.com/office/officeart/2005/8/layout/hProcess7"/>
    <dgm:cxn modelId="{31C16F59-9BB5-4F44-81C0-2EFCEB637C0D}" srcId="{B600AFFC-BAA1-5B42-BBBE-6C269C761240}" destId="{D148BECF-4B14-F64A-B200-DFB735DBF59A}" srcOrd="2" destOrd="0" parTransId="{E337097A-7C86-8849-ABB2-94573D4F14B0}" sibTransId="{2F6248CE-F217-2D40-904A-0EFEFF2A2332}"/>
    <dgm:cxn modelId="{4B11A07C-9DFC-2944-9ACB-11F1302C0212}" type="presOf" srcId="{54EDF8AC-A023-7246-962F-05605301582F}" destId="{743D0226-1143-9346-9090-1480B0503E92}" srcOrd="0" destOrd="1" presId="urn:microsoft.com/office/officeart/2005/8/layout/hProcess7"/>
    <dgm:cxn modelId="{845C027E-24BC-D74A-A92F-F5C9AAE5EA43}" srcId="{3D687EF9-DBC4-4D4C-9C0C-5029B6AF732D}" destId="{E663CE7F-B671-F543-BBA9-2FF90E3B17C8}" srcOrd="3" destOrd="0" parTransId="{7E49F270-9496-624B-9099-59A5410C161B}" sibTransId="{49B41995-C4CB-DC41-B876-653905CAFE0F}"/>
    <dgm:cxn modelId="{E7D55185-7359-E241-943B-125EAB963520}" type="presOf" srcId="{0CDF2507-BF9A-1740-A6D7-37FE6CFD3C80}" destId="{7D722A74-51CB-9343-92EF-047726A8D784}" srcOrd="0" destOrd="6" presId="urn:microsoft.com/office/officeart/2005/8/layout/hProcess7"/>
    <dgm:cxn modelId="{7E6F3598-DB8D-A54E-9C15-5F36AA5B5869}" type="presOf" srcId="{51C909C1-25A1-624F-BE94-C4991A7DF6D6}" destId="{1C3F6177-AA44-7849-B823-F23F67D66E8F}" srcOrd="0" destOrd="0" presId="urn:microsoft.com/office/officeart/2005/8/layout/hProcess7"/>
    <dgm:cxn modelId="{A539189D-1EAA-224A-9518-606C93741546}" type="presOf" srcId="{9AB3F3C7-B138-E947-AA1F-6DF2360E983D}" destId="{59FF4395-FE81-4045-9D17-53C3CEDCDAC0}" srcOrd="0" destOrd="1" presId="urn:microsoft.com/office/officeart/2005/8/layout/hProcess7"/>
    <dgm:cxn modelId="{7F00C5A0-2265-2A44-B46E-000E53B654B5}" srcId="{B600AFFC-BAA1-5B42-BBBE-6C269C761240}" destId="{3D687EF9-DBC4-4D4C-9C0C-5029B6AF732D}" srcOrd="0" destOrd="0" parTransId="{34A397CF-F803-B846-993B-6A504D682555}" sibTransId="{8CBCD253-B9A0-0445-A24A-756E89979D49}"/>
    <dgm:cxn modelId="{FCDF19A2-9DC8-744C-A9C5-1165B6BE5B9C}" type="presOf" srcId="{8A2D3C15-FBBE-004D-925F-10C01F8F5816}" destId="{59FF4395-FE81-4045-9D17-53C3CEDCDAC0}" srcOrd="0" destOrd="4" presId="urn:microsoft.com/office/officeart/2005/8/layout/hProcess7"/>
    <dgm:cxn modelId="{7A8668AC-07DD-5F47-A3F8-9C8AD1F2844D}" srcId="{3D687EF9-DBC4-4D4C-9C0C-5029B6AF732D}" destId="{FACB4559-5EA2-CC4F-AEA8-D5B50DAE9701}" srcOrd="2" destOrd="0" parTransId="{AAD76C2A-C0C2-D34B-8A49-3D60387A3479}" sibTransId="{A23068A5-8122-F44A-9EC5-1D8001063634}"/>
    <dgm:cxn modelId="{010DCDAD-5675-7D45-A906-6543556BF346}" type="presOf" srcId="{05E1F5E4-A04E-8D46-86A0-71FB7AD8ECDF}" destId="{743D0226-1143-9346-9090-1480B0503E92}" srcOrd="0" destOrd="0" presId="urn:microsoft.com/office/officeart/2005/8/layout/hProcess7"/>
    <dgm:cxn modelId="{301548B0-B8FA-0840-BBAB-DE0C588D83A9}" type="presOf" srcId="{C069C88C-A080-9E40-8A15-D11E4DB80378}" destId="{743D0226-1143-9346-9090-1480B0503E92}" srcOrd="0" destOrd="3" presId="urn:microsoft.com/office/officeart/2005/8/layout/hProcess7"/>
    <dgm:cxn modelId="{0F7755B2-D954-E04E-85FA-6ACEB0A7ED95}" type="presOf" srcId="{184F243B-F843-BE4E-9A50-506B527E0EE4}" destId="{743D0226-1143-9346-9090-1480B0503E92}" srcOrd="0" destOrd="7" presId="urn:microsoft.com/office/officeart/2005/8/layout/hProcess7"/>
    <dgm:cxn modelId="{C7EF6EBC-5D4C-1F4B-A2CE-A3F1300E7505}" srcId="{3D687EF9-DBC4-4D4C-9C0C-5029B6AF732D}" destId="{8A2D3C15-FBBE-004D-925F-10C01F8F5816}" srcOrd="4" destOrd="0" parTransId="{E87989EE-18E7-0B43-9BF9-0545A36EC93C}" sibTransId="{CB6FAFF3-9E64-6644-A7C7-C92C3E22EDDF}"/>
    <dgm:cxn modelId="{9CD3BEDB-6812-4F48-9D0F-54249A4BEDF8}" srcId="{51C909C1-25A1-624F-BE94-C4991A7DF6D6}" destId="{0CDF2507-BF9A-1740-A6D7-37FE6CFD3C80}" srcOrd="6" destOrd="0" parTransId="{342A79DE-B0D2-7444-BDE5-A99A24DC90A6}" sibTransId="{1932415E-B7BB-104B-A376-099367D8D2EA}"/>
    <dgm:cxn modelId="{44BBCADF-E57E-EC49-8A6F-DB55132F89A4}" type="presOf" srcId="{FACB4559-5EA2-CC4F-AEA8-D5B50DAE9701}" destId="{59FF4395-FE81-4045-9D17-53C3CEDCDAC0}" srcOrd="0" destOrd="2" presId="urn:microsoft.com/office/officeart/2005/8/layout/hProcess7"/>
    <dgm:cxn modelId="{6942D6E1-3550-6844-B93E-E04E914EBADA}" srcId="{51C909C1-25A1-624F-BE94-C4991A7DF6D6}" destId="{D5BA67CE-33A1-D541-85D9-058ED828D3C2}" srcOrd="0" destOrd="0" parTransId="{DDA40B36-6BEC-3947-AC02-1D3195CEC961}" sibTransId="{08BAAC17-A42B-FE44-8DE7-1E69B287ABE1}"/>
    <dgm:cxn modelId="{C9E829E6-1F00-9B49-A7DB-FA09B00BBF9F}" srcId="{51C909C1-25A1-624F-BE94-C4991A7DF6D6}" destId="{A363A89B-C599-714D-8BDE-F2EF2E88551E}" srcOrd="5" destOrd="0" parTransId="{E64839DD-69E9-0A42-ADD8-AD7D2DC6AA4D}" sibTransId="{EF98A4EB-A318-E74C-9B2E-C7A771B81503}"/>
    <dgm:cxn modelId="{CBB16CE6-E4DA-0A47-B8CD-E4686E503B5F}" type="presOf" srcId="{51C909C1-25A1-624F-BE94-C4991A7DF6D6}" destId="{B49B6B97-8085-044C-8018-5999C24512BC}" srcOrd="1" destOrd="0" presId="urn:microsoft.com/office/officeart/2005/8/layout/hProcess7"/>
    <dgm:cxn modelId="{F87CB0E7-72E2-B548-B1A6-322C86F33CAE}" type="presOf" srcId="{C643B6B6-0E29-BA4A-AD7D-FB9653FCD0AD}" destId="{59FF4395-FE81-4045-9D17-53C3CEDCDAC0}" srcOrd="0" destOrd="0" presId="urn:microsoft.com/office/officeart/2005/8/layout/hProcess7"/>
    <dgm:cxn modelId="{B0132DF3-3EB4-904D-A9EB-1B1DBF040D00}" type="presOf" srcId="{3D687EF9-DBC4-4D4C-9C0C-5029B6AF732D}" destId="{2FE17F61-233D-2B43-9FAF-E413A34CE879}" srcOrd="1" destOrd="0" presId="urn:microsoft.com/office/officeart/2005/8/layout/hProcess7"/>
    <dgm:cxn modelId="{337738F4-9F27-964F-A42D-CD3E03A70086}" type="presOf" srcId="{E663CE7F-B671-F543-BBA9-2FF90E3B17C8}" destId="{59FF4395-FE81-4045-9D17-53C3CEDCDAC0}" srcOrd="0" destOrd="3" presId="urn:microsoft.com/office/officeart/2005/8/layout/hProcess7"/>
    <dgm:cxn modelId="{DB108FF4-26D5-FA49-AE75-403C282E4946}" srcId="{D148BECF-4B14-F64A-B200-DFB735DBF59A}" destId="{C069C88C-A080-9E40-8A15-D11E4DB80378}" srcOrd="3" destOrd="0" parTransId="{E79F761F-1112-E84D-8AAC-F5F8693E1002}" sibTransId="{27FF21DB-8CBD-1440-9AA7-B5EE5CD9C122}"/>
    <dgm:cxn modelId="{6BF237F5-B8C5-7B4D-BFC1-80F2DDE560C9}" srcId="{51C909C1-25A1-624F-BE94-C4991A7DF6D6}" destId="{2E349F1E-E985-A34B-A3C7-D483E27DDE98}" srcOrd="3" destOrd="0" parTransId="{7F681A4A-D30C-3D48-9C69-70B37ADEF8EA}" sibTransId="{1C99EEE0-70D2-184E-819B-72E6E35C263D}"/>
    <dgm:cxn modelId="{88D6D2F9-68EA-CA48-809B-9364B537DB7E}" srcId="{D148BECF-4B14-F64A-B200-DFB735DBF59A}" destId="{A8054509-58D8-2449-A613-A6C03A3830E4}" srcOrd="5" destOrd="0" parTransId="{E32EC227-8A24-5643-BE77-70A3FA77CB53}" sibTransId="{88B6B510-7166-5245-B7C8-7F4745BDACA5}"/>
    <dgm:cxn modelId="{92D6DBD6-8F3E-564B-960C-E8194809F51C}" type="presParOf" srcId="{7A1CCF06-BFB2-5E47-B197-60208810E9E7}" destId="{3ADE82F8-D7B8-3645-9087-3A028EF1D49A}" srcOrd="0" destOrd="0" presId="urn:microsoft.com/office/officeart/2005/8/layout/hProcess7"/>
    <dgm:cxn modelId="{9464708C-D7A8-DC4A-A790-8FCE9DC229AD}" type="presParOf" srcId="{3ADE82F8-D7B8-3645-9087-3A028EF1D49A}" destId="{8FDF5867-754C-194A-A62E-37064B926F1C}" srcOrd="0" destOrd="0" presId="urn:microsoft.com/office/officeart/2005/8/layout/hProcess7"/>
    <dgm:cxn modelId="{3C6CB020-587D-FF43-A1C4-2DDDA55DE811}" type="presParOf" srcId="{3ADE82F8-D7B8-3645-9087-3A028EF1D49A}" destId="{2FE17F61-233D-2B43-9FAF-E413A34CE879}" srcOrd="1" destOrd="0" presId="urn:microsoft.com/office/officeart/2005/8/layout/hProcess7"/>
    <dgm:cxn modelId="{A4534BC6-D889-8648-A709-72B0E3A03BB8}" type="presParOf" srcId="{3ADE82F8-D7B8-3645-9087-3A028EF1D49A}" destId="{59FF4395-FE81-4045-9D17-53C3CEDCDAC0}" srcOrd="2" destOrd="0" presId="urn:microsoft.com/office/officeart/2005/8/layout/hProcess7"/>
    <dgm:cxn modelId="{E99823A0-4981-5C4D-AAF9-D0CE51650A01}" type="presParOf" srcId="{7A1CCF06-BFB2-5E47-B197-60208810E9E7}" destId="{41524552-A9B6-A34D-BBEE-7BC29F9EC44A}" srcOrd="1" destOrd="0" presId="urn:microsoft.com/office/officeart/2005/8/layout/hProcess7"/>
    <dgm:cxn modelId="{81DB3BE3-5D6A-3D4E-B93C-930AF54B9862}" type="presParOf" srcId="{7A1CCF06-BFB2-5E47-B197-60208810E9E7}" destId="{9F5C08D6-7C3C-A34A-B64D-506C46BA3B52}" srcOrd="2" destOrd="0" presId="urn:microsoft.com/office/officeart/2005/8/layout/hProcess7"/>
    <dgm:cxn modelId="{1CABD4D5-CB86-5B41-BF09-7FB257A84FAB}" type="presParOf" srcId="{9F5C08D6-7C3C-A34A-B64D-506C46BA3B52}" destId="{779A131E-3EDE-1D44-97A3-7BDA88F40E5E}" srcOrd="0" destOrd="0" presId="urn:microsoft.com/office/officeart/2005/8/layout/hProcess7"/>
    <dgm:cxn modelId="{3990CE49-9C6B-5F47-8957-10DB93441BB7}" type="presParOf" srcId="{9F5C08D6-7C3C-A34A-B64D-506C46BA3B52}" destId="{599AE66A-ABFF-EE41-8CE9-CDC37A6FB1C7}" srcOrd="1" destOrd="0" presId="urn:microsoft.com/office/officeart/2005/8/layout/hProcess7"/>
    <dgm:cxn modelId="{A7238C13-D937-BC45-AA7B-617BBB288FAE}" type="presParOf" srcId="{9F5C08D6-7C3C-A34A-B64D-506C46BA3B52}" destId="{C78E9B3F-D9BE-2946-AB3B-3ACC123139F3}" srcOrd="2" destOrd="0" presId="urn:microsoft.com/office/officeart/2005/8/layout/hProcess7"/>
    <dgm:cxn modelId="{D8824C17-EE16-4748-862D-628F35F3B6D1}" type="presParOf" srcId="{7A1CCF06-BFB2-5E47-B197-60208810E9E7}" destId="{8D97E389-C1D5-FE43-BC3B-96F1FE7C9B92}" srcOrd="3" destOrd="0" presId="urn:microsoft.com/office/officeart/2005/8/layout/hProcess7"/>
    <dgm:cxn modelId="{E7F5EE8B-319D-CD4D-A0B6-7E6A2FCF002C}" type="presParOf" srcId="{7A1CCF06-BFB2-5E47-B197-60208810E9E7}" destId="{E9265F1A-E46B-984E-A6B5-C9EE289EF2B4}" srcOrd="4" destOrd="0" presId="urn:microsoft.com/office/officeart/2005/8/layout/hProcess7"/>
    <dgm:cxn modelId="{A2F8F0A3-D907-B648-9EEC-C8831DA4F4E5}" type="presParOf" srcId="{E9265F1A-E46B-984E-A6B5-C9EE289EF2B4}" destId="{1C3F6177-AA44-7849-B823-F23F67D66E8F}" srcOrd="0" destOrd="0" presId="urn:microsoft.com/office/officeart/2005/8/layout/hProcess7"/>
    <dgm:cxn modelId="{2E139F36-CF43-7549-B921-AC69707373D6}" type="presParOf" srcId="{E9265F1A-E46B-984E-A6B5-C9EE289EF2B4}" destId="{B49B6B97-8085-044C-8018-5999C24512BC}" srcOrd="1" destOrd="0" presId="urn:microsoft.com/office/officeart/2005/8/layout/hProcess7"/>
    <dgm:cxn modelId="{65B3AAF5-D8B3-1E4B-A377-5D4F22AC97DF}" type="presParOf" srcId="{E9265F1A-E46B-984E-A6B5-C9EE289EF2B4}" destId="{7D722A74-51CB-9343-92EF-047726A8D784}" srcOrd="2" destOrd="0" presId="urn:microsoft.com/office/officeart/2005/8/layout/hProcess7"/>
    <dgm:cxn modelId="{FAF27E67-505B-5F40-9825-944768C9888F}" type="presParOf" srcId="{7A1CCF06-BFB2-5E47-B197-60208810E9E7}" destId="{071D6DEB-68E0-CC4F-B608-38CA18D8A771}" srcOrd="5" destOrd="0" presId="urn:microsoft.com/office/officeart/2005/8/layout/hProcess7"/>
    <dgm:cxn modelId="{A0134AF9-96B8-9943-B317-74EE7045E049}" type="presParOf" srcId="{7A1CCF06-BFB2-5E47-B197-60208810E9E7}" destId="{915E8234-DE16-8644-88E7-3F520D71D407}" srcOrd="6" destOrd="0" presId="urn:microsoft.com/office/officeart/2005/8/layout/hProcess7"/>
    <dgm:cxn modelId="{E3B23DFA-0CF1-7A4F-91F1-B6F7D31F3098}" type="presParOf" srcId="{915E8234-DE16-8644-88E7-3F520D71D407}" destId="{4E187D31-FBE4-6041-8D90-C8DA7E483074}" srcOrd="0" destOrd="0" presId="urn:microsoft.com/office/officeart/2005/8/layout/hProcess7"/>
    <dgm:cxn modelId="{04AC3AF7-2E82-5547-A4B5-23CF7B725F2B}" type="presParOf" srcId="{915E8234-DE16-8644-88E7-3F520D71D407}" destId="{79D35E8F-2F7C-F846-BB7A-8AD73F922C05}" srcOrd="1" destOrd="0" presId="urn:microsoft.com/office/officeart/2005/8/layout/hProcess7"/>
    <dgm:cxn modelId="{A4467ECE-C5CD-FC45-B340-701B2D715156}" type="presParOf" srcId="{915E8234-DE16-8644-88E7-3F520D71D407}" destId="{072491BD-A5F0-0046-92E6-EC19887E1EB3}" srcOrd="2" destOrd="0" presId="urn:microsoft.com/office/officeart/2005/8/layout/hProcess7"/>
    <dgm:cxn modelId="{51DE9ABC-FA54-D94F-BA40-BC80BDA4C6F9}" type="presParOf" srcId="{7A1CCF06-BFB2-5E47-B197-60208810E9E7}" destId="{86A978DA-3A72-694B-91E5-6F2B21CD29C2}" srcOrd="7" destOrd="0" presId="urn:microsoft.com/office/officeart/2005/8/layout/hProcess7"/>
    <dgm:cxn modelId="{543EC209-3AA5-E343-A33A-3B7944EDF362}" type="presParOf" srcId="{7A1CCF06-BFB2-5E47-B197-60208810E9E7}" destId="{AC223043-329B-9C4D-878A-D777E57BD307}" srcOrd="8" destOrd="0" presId="urn:microsoft.com/office/officeart/2005/8/layout/hProcess7"/>
    <dgm:cxn modelId="{E2A2E39A-E7BB-2C4A-A72D-704F09805233}" type="presParOf" srcId="{AC223043-329B-9C4D-878A-D777E57BD307}" destId="{1AF264E3-2E1B-5F4C-8C34-2327B6DFF5CE}" srcOrd="0" destOrd="0" presId="urn:microsoft.com/office/officeart/2005/8/layout/hProcess7"/>
    <dgm:cxn modelId="{33EFDCC5-75BA-C747-B0E8-D7A49C91100F}" type="presParOf" srcId="{AC223043-329B-9C4D-878A-D777E57BD307}" destId="{6B642212-FA30-0C49-8A2B-8632B277AB16}" srcOrd="1" destOrd="0" presId="urn:microsoft.com/office/officeart/2005/8/layout/hProcess7"/>
    <dgm:cxn modelId="{201C62BD-B7F1-9142-A5D3-4D2A85207F04}" type="presParOf" srcId="{AC223043-329B-9C4D-878A-D777E57BD307}" destId="{743D0226-1143-9346-9090-1480B0503E92}" srcOrd="2" destOrd="0" presId="urn:microsoft.com/office/officeart/2005/8/layout/hProcess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F5867-754C-194A-A62E-37064B926F1C}">
      <dsp:nvSpPr>
        <dsp:cNvPr id="0" name=""/>
        <dsp:cNvSpPr/>
      </dsp:nvSpPr>
      <dsp:spPr>
        <a:xfrm>
          <a:off x="0" y="234204"/>
          <a:ext cx="3448504" cy="5510056"/>
        </a:xfrm>
        <a:prstGeom prst="roundRect">
          <a:avLst>
            <a:gd name="adj" fmla="val 5000"/>
          </a:avLst>
        </a:prstGeom>
        <a:solidFill>
          <a:srgbClr val="468224"/>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0589" rIns="182245" bIns="0" numCol="1" spcCol="1270" anchor="t" anchorCtr="0">
          <a:noAutofit/>
        </a:bodyPr>
        <a:lstStyle/>
        <a:p>
          <a:pPr marL="0" lvl="0" indent="0" algn="r" defTabSz="1822450">
            <a:lnSpc>
              <a:spcPct val="90000"/>
            </a:lnSpc>
            <a:spcBef>
              <a:spcPct val="0"/>
            </a:spcBef>
            <a:spcAft>
              <a:spcPct val="35000"/>
            </a:spcAft>
            <a:buNone/>
          </a:pPr>
          <a:endParaRPr lang="fr-CA" sz="4100" kern="1200" noProof="0"/>
        </a:p>
      </dsp:txBody>
      <dsp:txXfrm rot="16200000">
        <a:off x="-1914272" y="2148476"/>
        <a:ext cx="4518246" cy="689700"/>
      </dsp:txXfrm>
    </dsp:sp>
    <dsp:sp modelId="{59FF4395-FE81-4045-9D17-53C3CEDCDAC0}">
      <dsp:nvSpPr>
        <dsp:cNvPr id="0" name=""/>
        <dsp:cNvSpPr/>
      </dsp:nvSpPr>
      <dsp:spPr>
        <a:xfrm>
          <a:off x="675253" y="234204"/>
          <a:ext cx="2569136" cy="5510056"/>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fr-CA" sz="2000" b="1" u="none" kern="1200" noProof="0">
              <a:solidFill>
                <a:schemeClr val="bg1"/>
              </a:solidFill>
            </a:rPr>
            <a:t>MILIEU SAIN</a:t>
          </a:r>
        </a:p>
        <a:p>
          <a:pPr marL="0" lvl="0" indent="0" algn="l" defTabSz="1066800">
            <a:lnSpc>
              <a:spcPct val="90000"/>
            </a:lnSpc>
            <a:spcBef>
              <a:spcPct val="0"/>
            </a:spcBef>
            <a:spcAft>
              <a:spcPct val="35000"/>
            </a:spcAft>
            <a:buNone/>
          </a:pPr>
          <a:r>
            <a:rPr lang="fr-CA" sz="2400" kern="1200" noProof="0">
              <a:solidFill>
                <a:schemeClr val="bg1"/>
              </a:solidFill>
            </a:rPr>
            <a:t>Dignité et respect </a:t>
          </a:r>
        </a:p>
        <a:p>
          <a:pPr marL="0" lvl="0" indent="0" algn="l" defTabSz="1066800">
            <a:lnSpc>
              <a:spcPct val="90000"/>
            </a:lnSpc>
            <a:spcBef>
              <a:spcPct val="0"/>
            </a:spcBef>
            <a:spcAft>
              <a:spcPct val="35000"/>
            </a:spcAft>
            <a:buNone/>
          </a:pPr>
          <a:r>
            <a:rPr lang="fr-CA" sz="2400" kern="1200" noProof="0">
              <a:solidFill>
                <a:schemeClr val="bg1"/>
              </a:solidFill>
            </a:rPr>
            <a:t>Ordre et discipline</a:t>
          </a:r>
        </a:p>
        <a:p>
          <a:pPr marL="0" lvl="0" indent="0" algn="l" defTabSz="1066800">
            <a:lnSpc>
              <a:spcPct val="90000"/>
            </a:lnSpc>
            <a:spcBef>
              <a:spcPct val="0"/>
            </a:spcBef>
            <a:spcAft>
              <a:spcPct val="35000"/>
            </a:spcAft>
            <a:buNone/>
          </a:pPr>
          <a:r>
            <a:rPr lang="fr-CA" sz="2400" kern="1200" noProof="0">
              <a:solidFill>
                <a:schemeClr val="bg1"/>
              </a:solidFill>
            </a:rPr>
            <a:t>Normes éthiques suprêmes</a:t>
          </a:r>
        </a:p>
        <a:p>
          <a:pPr marL="0" lvl="0" indent="0" algn="l" defTabSz="1066800">
            <a:lnSpc>
              <a:spcPct val="90000"/>
            </a:lnSpc>
            <a:spcBef>
              <a:spcPct val="0"/>
            </a:spcBef>
            <a:spcAft>
              <a:spcPct val="35000"/>
            </a:spcAft>
            <a:buNone/>
          </a:pPr>
          <a:r>
            <a:rPr lang="fr-CA" sz="2400" kern="1200" noProof="0">
              <a:solidFill>
                <a:schemeClr val="bg1"/>
              </a:solidFill>
            </a:rPr>
            <a:t>Responsabilisation</a:t>
          </a:r>
        </a:p>
        <a:p>
          <a:pPr marL="0" lvl="0" indent="0" algn="l" defTabSz="1066800">
            <a:lnSpc>
              <a:spcPct val="90000"/>
            </a:lnSpc>
            <a:spcBef>
              <a:spcPct val="0"/>
            </a:spcBef>
            <a:spcAft>
              <a:spcPct val="35000"/>
            </a:spcAft>
            <a:buNone/>
          </a:pPr>
          <a:r>
            <a:rPr lang="fr-CA" sz="2400" kern="1200" noProof="0">
              <a:solidFill>
                <a:schemeClr val="bg1"/>
              </a:solidFill>
            </a:rPr>
            <a:t>Environnement sûr et bienveillant</a:t>
          </a:r>
        </a:p>
      </dsp:txBody>
      <dsp:txXfrm>
        <a:off x="675253" y="234204"/>
        <a:ext cx="2569136" cy="5510056"/>
      </dsp:txXfrm>
    </dsp:sp>
    <dsp:sp modelId="{1C3F6177-AA44-7849-B823-F23F67D66E8F}">
      <dsp:nvSpPr>
        <dsp:cNvPr id="0" name=""/>
        <dsp:cNvSpPr/>
      </dsp:nvSpPr>
      <dsp:spPr>
        <a:xfrm>
          <a:off x="3571577" y="234204"/>
          <a:ext cx="4431201" cy="5499412"/>
        </a:xfrm>
        <a:prstGeom prst="roundRect">
          <a:avLst>
            <a:gd name="adj" fmla="val 5000"/>
          </a:avLst>
        </a:prstGeom>
        <a:solidFill>
          <a:srgbClr val="FFF485"/>
        </a:solidFill>
        <a:ln w="22225" cap="rnd"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81737" rIns="235585" bIns="0" numCol="1" spcCol="1270" anchor="t" anchorCtr="0">
          <a:noAutofit/>
        </a:bodyPr>
        <a:lstStyle/>
        <a:p>
          <a:pPr marL="0" lvl="0" indent="0" algn="r" defTabSz="2355850">
            <a:lnSpc>
              <a:spcPct val="90000"/>
            </a:lnSpc>
            <a:spcBef>
              <a:spcPct val="0"/>
            </a:spcBef>
            <a:spcAft>
              <a:spcPct val="35000"/>
            </a:spcAft>
            <a:buNone/>
          </a:pPr>
          <a:endParaRPr lang="fr-CA" sz="5300" kern="1200" noProof="0"/>
        </a:p>
      </dsp:txBody>
      <dsp:txXfrm rot="16200000">
        <a:off x="1759938" y="2045842"/>
        <a:ext cx="4509518" cy="886240"/>
      </dsp:txXfrm>
    </dsp:sp>
    <dsp:sp modelId="{599AE66A-ABFF-EE41-8CE9-CDC37A6FB1C7}">
      <dsp:nvSpPr>
        <dsp:cNvPr id="0" name=""/>
        <dsp:cNvSpPr/>
      </dsp:nvSpPr>
      <dsp:spPr>
        <a:xfrm rot="5400000">
          <a:off x="3231527" y="4316098"/>
          <a:ext cx="572839" cy="487384"/>
        </a:xfrm>
        <a:prstGeom prst="flowChartExtract">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722A74-51CB-9343-92EF-047726A8D784}">
      <dsp:nvSpPr>
        <dsp:cNvPr id="0" name=""/>
        <dsp:cNvSpPr/>
      </dsp:nvSpPr>
      <dsp:spPr>
        <a:xfrm>
          <a:off x="4372124" y="234204"/>
          <a:ext cx="3301245" cy="5499412"/>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marL="0" lvl="0" indent="0" algn="l" defTabSz="800100">
            <a:lnSpc>
              <a:spcPct val="90000"/>
            </a:lnSpc>
            <a:spcBef>
              <a:spcPct val="0"/>
            </a:spcBef>
            <a:spcAft>
              <a:spcPct val="35000"/>
            </a:spcAft>
            <a:buNone/>
          </a:pPr>
          <a:r>
            <a:rPr lang="fr-CA" sz="1800" b="1" u="none" kern="1200" noProof="0">
              <a:solidFill>
                <a:schemeClr val="tx1"/>
              </a:solidFill>
            </a:rPr>
            <a:t>Conduite inacceptable</a:t>
          </a:r>
        </a:p>
        <a:p>
          <a:pPr marL="0" lvl="0" indent="0" algn="l" defTabSz="800100">
            <a:lnSpc>
              <a:spcPct val="90000"/>
            </a:lnSpc>
            <a:spcBef>
              <a:spcPct val="0"/>
            </a:spcBef>
            <a:spcAft>
              <a:spcPct val="35000"/>
            </a:spcAft>
            <a:buNone/>
          </a:pPr>
          <a:r>
            <a:rPr lang="fr-CA" sz="1800" kern="1200" noProof="0">
              <a:solidFill>
                <a:schemeClr val="tx1"/>
              </a:solidFill>
            </a:rPr>
            <a:t>Propos et blagues à caractère sexuel</a:t>
          </a:r>
        </a:p>
        <a:p>
          <a:pPr marL="0" lvl="0" indent="0" algn="l" defTabSz="800100">
            <a:lnSpc>
              <a:spcPct val="90000"/>
            </a:lnSpc>
            <a:spcBef>
              <a:spcPct val="0"/>
            </a:spcBef>
            <a:spcAft>
              <a:spcPct val="35000"/>
            </a:spcAft>
            <a:buNone/>
          </a:pPr>
          <a:r>
            <a:rPr lang="fr-CA" sz="1800" kern="1200" noProof="0">
              <a:solidFill>
                <a:schemeClr val="tx1"/>
              </a:solidFill>
            </a:rPr>
            <a:t>Affichage de matériel sexuellement explicite</a:t>
          </a:r>
        </a:p>
        <a:p>
          <a:pPr marL="0" lvl="0" indent="0" algn="l" defTabSz="800100">
            <a:lnSpc>
              <a:spcPct val="90000"/>
            </a:lnSpc>
            <a:spcBef>
              <a:spcPct val="0"/>
            </a:spcBef>
            <a:spcAft>
              <a:spcPct val="35000"/>
            </a:spcAft>
            <a:buNone/>
          </a:pPr>
          <a:r>
            <a:rPr lang="fr-CA" sz="1800" kern="1200" noProof="0">
              <a:solidFill>
                <a:schemeClr val="tx1"/>
              </a:solidFill>
            </a:rPr>
            <a:t>Avances sexuelles non désirées</a:t>
          </a:r>
        </a:p>
        <a:p>
          <a:pPr marL="0" lvl="0" indent="0" algn="l" defTabSz="800100">
            <a:lnSpc>
              <a:spcPct val="90000"/>
            </a:lnSpc>
            <a:spcBef>
              <a:spcPct val="0"/>
            </a:spcBef>
            <a:spcAft>
              <a:spcPct val="35000"/>
            </a:spcAft>
            <a:buNone/>
          </a:pPr>
          <a:r>
            <a:rPr lang="fr-CA" sz="1800" kern="1200" noProof="0">
              <a:solidFill>
                <a:schemeClr val="tx1"/>
              </a:solidFill>
            </a:rPr>
            <a:t>Pression pour une relation sexuelle</a:t>
          </a:r>
        </a:p>
        <a:p>
          <a:pPr marL="0" lvl="0" indent="0" algn="l" defTabSz="800100">
            <a:lnSpc>
              <a:spcPct val="90000"/>
            </a:lnSpc>
            <a:spcBef>
              <a:spcPct val="0"/>
            </a:spcBef>
            <a:spcAft>
              <a:spcPct val="35000"/>
            </a:spcAft>
            <a:buNone/>
          </a:pPr>
          <a:r>
            <a:rPr lang="fr-CA" sz="1800" kern="1200" noProof="0">
              <a:solidFill>
                <a:schemeClr val="tx1"/>
              </a:solidFill>
            </a:rPr>
            <a:t>Commentaires sexistes ou sexuellement dénigrants</a:t>
          </a:r>
        </a:p>
        <a:p>
          <a:pPr marL="0" lvl="0" indent="0" algn="l" defTabSz="800100">
            <a:lnSpc>
              <a:spcPct val="90000"/>
            </a:lnSpc>
            <a:spcBef>
              <a:spcPct val="0"/>
            </a:spcBef>
            <a:spcAft>
              <a:spcPct val="35000"/>
            </a:spcAft>
            <a:buNone/>
          </a:pPr>
          <a:r>
            <a:rPr lang="fr-CA" sz="1800" kern="1200" noProof="0">
              <a:solidFill>
                <a:schemeClr val="tx1"/>
              </a:solidFill>
            </a:rPr>
            <a:t>Conduite sexuellement discriminatoire</a:t>
          </a:r>
        </a:p>
        <a:p>
          <a:pPr marL="0" lvl="0" indent="0" algn="l" defTabSz="800100">
            <a:lnSpc>
              <a:spcPct val="90000"/>
            </a:lnSpc>
            <a:spcBef>
              <a:spcPct val="0"/>
            </a:spcBef>
            <a:spcAft>
              <a:spcPct val="35000"/>
            </a:spcAft>
            <a:buNone/>
          </a:pPr>
          <a:r>
            <a:rPr lang="fr-CA" sz="1800" kern="1200" noProof="0">
              <a:solidFill>
                <a:schemeClr val="tx1"/>
              </a:solidFill>
            </a:rPr>
            <a:t>Inconduite sexuelle en ligne</a:t>
          </a:r>
        </a:p>
        <a:p>
          <a:pPr marL="0" lvl="0" indent="0" algn="l" defTabSz="800100">
            <a:lnSpc>
              <a:spcPct val="90000"/>
            </a:lnSpc>
            <a:spcBef>
              <a:spcPct val="0"/>
            </a:spcBef>
            <a:spcAft>
              <a:spcPct val="35000"/>
            </a:spcAft>
            <a:buNone/>
          </a:pPr>
          <a:r>
            <a:rPr lang="fr-CA" sz="1800" kern="1200" noProof="0">
              <a:solidFill>
                <a:schemeClr val="tx1"/>
              </a:solidFill>
            </a:rPr>
            <a:t>Usage inapproprié des médias sociaux</a:t>
          </a:r>
        </a:p>
        <a:p>
          <a:pPr marL="0" lvl="0" indent="0" algn="l" defTabSz="800100">
            <a:lnSpc>
              <a:spcPct val="90000"/>
            </a:lnSpc>
            <a:spcBef>
              <a:spcPct val="0"/>
            </a:spcBef>
            <a:spcAft>
              <a:spcPct val="35000"/>
            </a:spcAft>
            <a:buNone/>
          </a:pPr>
          <a:r>
            <a:rPr lang="fr-CA" sz="1800" kern="1200" noProof="0">
              <a:solidFill>
                <a:schemeClr val="tx1"/>
              </a:solidFill>
            </a:rPr>
            <a:t>Messages textes, courriels ou images sexuellement explicites non sollicités</a:t>
          </a:r>
        </a:p>
      </dsp:txBody>
      <dsp:txXfrm>
        <a:off x="4372124" y="234204"/>
        <a:ext cx="3301245" cy="5499412"/>
      </dsp:txXfrm>
    </dsp:sp>
    <dsp:sp modelId="{1AF264E3-2E1B-5F4C-8C34-2327B6DFF5CE}">
      <dsp:nvSpPr>
        <dsp:cNvPr id="0" name=""/>
        <dsp:cNvSpPr/>
      </dsp:nvSpPr>
      <dsp:spPr>
        <a:xfrm>
          <a:off x="8116502" y="234204"/>
          <a:ext cx="3249229" cy="5510056"/>
        </a:xfrm>
        <a:prstGeom prst="roundRect">
          <a:avLst>
            <a:gd name="adj" fmla="val 5000"/>
          </a:avLst>
        </a:prstGeom>
        <a:solidFill>
          <a:srgbClr val="C00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0302" rIns="168910" bIns="0" numCol="1" spcCol="1270" anchor="t" anchorCtr="0">
          <a:noAutofit/>
        </a:bodyPr>
        <a:lstStyle/>
        <a:p>
          <a:pPr marL="0" lvl="0" indent="0" algn="r" defTabSz="1689100">
            <a:lnSpc>
              <a:spcPct val="90000"/>
            </a:lnSpc>
            <a:spcBef>
              <a:spcPct val="0"/>
            </a:spcBef>
            <a:spcAft>
              <a:spcPct val="35000"/>
            </a:spcAft>
            <a:buNone/>
          </a:pPr>
          <a:endParaRPr lang="fr-CA" sz="3800" kern="1200" noProof="0"/>
        </a:p>
      </dsp:txBody>
      <dsp:txXfrm rot="16200000">
        <a:off x="6182301" y="2168404"/>
        <a:ext cx="4518246" cy="649845"/>
      </dsp:txXfrm>
    </dsp:sp>
    <dsp:sp modelId="{79D35E8F-2F7C-F846-BB7A-8AD73F922C05}">
      <dsp:nvSpPr>
        <dsp:cNvPr id="0" name=""/>
        <dsp:cNvSpPr/>
      </dsp:nvSpPr>
      <dsp:spPr>
        <a:xfrm rot="5400000">
          <a:off x="7949425" y="4187517"/>
          <a:ext cx="572839" cy="487384"/>
        </a:xfrm>
        <a:prstGeom prst="flowChartExtract">
          <a:avLst/>
        </a:prstGeom>
        <a:solidFill>
          <a:schemeClr val="lt1">
            <a:hueOff val="0"/>
            <a:satOff val="0"/>
            <a:lumOff val="0"/>
            <a:alphaOff val="0"/>
          </a:schemeClr>
        </a:solidFill>
        <a:ln w="22225" cap="rnd"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743D0226-1143-9346-9090-1480B0503E92}">
      <dsp:nvSpPr>
        <dsp:cNvPr id="0" name=""/>
        <dsp:cNvSpPr/>
      </dsp:nvSpPr>
      <dsp:spPr>
        <a:xfrm>
          <a:off x="8766348" y="234204"/>
          <a:ext cx="2420676" cy="5510056"/>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867" rIns="0" bIns="0" numCol="1" spcCol="1270" anchor="t" anchorCtr="0">
          <a:noAutofit/>
        </a:bodyPr>
        <a:lstStyle/>
        <a:p>
          <a:pPr marL="0" lvl="0" indent="0" algn="l" defTabSz="1022350">
            <a:lnSpc>
              <a:spcPct val="90000"/>
            </a:lnSpc>
            <a:spcBef>
              <a:spcPct val="0"/>
            </a:spcBef>
            <a:spcAft>
              <a:spcPct val="35000"/>
            </a:spcAft>
            <a:buNone/>
          </a:pPr>
          <a:r>
            <a:rPr lang="fr-CA" sz="2300" b="1" u="none" kern="1200" noProof="0">
              <a:solidFill>
                <a:schemeClr val="bg1"/>
              </a:solidFill>
            </a:rPr>
            <a:t>Conduite criminelle</a:t>
          </a:r>
        </a:p>
        <a:p>
          <a:pPr marL="0" lvl="0" indent="0" algn="l" defTabSz="1022350">
            <a:lnSpc>
              <a:spcPct val="90000"/>
            </a:lnSpc>
            <a:spcBef>
              <a:spcPct val="0"/>
            </a:spcBef>
            <a:spcAft>
              <a:spcPct val="35000"/>
            </a:spcAft>
            <a:buNone/>
          </a:pPr>
          <a:r>
            <a:rPr lang="fr-CA" sz="2300" kern="1200" noProof="0">
              <a:solidFill>
                <a:schemeClr val="bg1"/>
              </a:solidFill>
            </a:rPr>
            <a:t>Agression sexuelle</a:t>
          </a:r>
        </a:p>
        <a:p>
          <a:pPr marL="0" lvl="0" indent="0" algn="l" defTabSz="1022350">
            <a:lnSpc>
              <a:spcPct val="90000"/>
            </a:lnSpc>
            <a:spcBef>
              <a:spcPct val="0"/>
            </a:spcBef>
            <a:spcAft>
              <a:spcPct val="35000"/>
            </a:spcAft>
            <a:buNone/>
          </a:pPr>
          <a:r>
            <a:rPr lang="fr-CA" sz="2300" kern="1200" noProof="0">
              <a:solidFill>
                <a:schemeClr val="bg1"/>
              </a:solidFill>
            </a:rPr>
            <a:t>Outrage à la pudeur</a:t>
          </a:r>
        </a:p>
        <a:p>
          <a:pPr marL="0" lvl="0" indent="0" algn="l" defTabSz="1022350">
            <a:lnSpc>
              <a:spcPct val="90000"/>
            </a:lnSpc>
            <a:spcBef>
              <a:spcPct val="0"/>
            </a:spcBef>
            <a:spcAft>
              <a:spcPct val="35000"/>
            </a:spcAft>
            <a:buNone/>
          </a:pPr>
          <a:r>
            <a:rPr lang="fr-CA" sz="2300" kern="1200" noProof="0">
              <a:solidFill>
                <a:schemeClr val="bg1"/>
              </a:solidFill>
            </a:rPr>
            <a:t>Pornographie</a:t>
          </a:r>
        </a:p>
        <a:p>
          <a:pPr marL="0" lvl="0" indent="0" algn="l" defTabSz="1022350">
            <a:lnSpc>
              <a:spcPct val="90000"/>
            </a:lnSpc>
            <a:spcBef>
              <a:spcPct val="0"/>
            </a:spcBef>
            <a:spcAft>
              <a:spcPct val="35000"/>
            </a:spcAft>
            <a:buNone/>
          </a:pPr>
          <a:r>
            <a:rPr lang="fr-CA" sz="2300" kern="1200" noProof="0">
              <a:solidFill>
                <a:schemeClr val="bg1"/>
              </a:solidFill>
            </a:rPr>
            <a:t>Harcèlement criminel ou traque, menaces</a:t>
          </a:r>
        </a:p>
        <a:p>
          <a:pPr marL="0" lvl="0" indent="0" algn="l" defTabSz="1022350">
            <a:lnSpc>
              <a:spcPct val="90000"/>
            </a:lnSpc>
            <a:spcBef>
              <a:spcPct val="0"/>
            </a:spcBef>
            <a:spcAft>
              <a:spcPct val="35000"/>
            </a:spcAft>
            <a:buNone/>
          </a:pPr>
          <a:r>
            <a:rPr lang="fr-CA" sz="2300" kern="1200" noProof="0">
              <a:solidFill>
                <a:schemeClr val="bg1"/>
              </a:solidFill>
            </a:rPr>
            <a:t>Exploitation sexuelle</a:t>
          </a:r>
        </a:p>
        <a:p>
          <a:pPr marL="0" lvl="0" indent="0" algn="l" defTabSz="1022350">
            <a:lnSpc>
              <a:spcPct val="90000"/>
            </a:lnSpc>
            <a:spcBef>
              <a:spcPct val="0"/>
            </a:spcBef>
            <a:spcAft>
              <a:spcPct val="35000"/>
            </a:spcAft>
            <a:buNone/>
          </a:pPr>
          <a:r>
            <a:rPr lang="fr-CA" sz="2300" kern="1200" noProof="0">
              <a:solidFill>
                <a:schemeClr val="bg1"/>
              </a:solidFill>
            </a:rPr>
            <a:t>Contacts sexuels</a:t>
          </a:r>
        </a:p>
        <a:p>
          <a:pPr marL="0" lvl="0" indent="0" algn="l" defTabSz="1022350">
            <a:lnSpc>
              <a:spcPct val="90000"/>
            </a:lnSpc>
            <a:spcBef>
              <a:spcPct val="0"/>
            </a:spcBef>
            <a:spcAft>
              <a:spcPct val="35000"/>
            </a:spcAft>
            <a:buNone/>
          </a:pPr>
          <a:r>
            <a:rPr lang="fr-CA" sz="2300" kern="1200" noProof="0">
              <a:solidFill>
                <a:schemeClr val="bg1"/>
              </a:solidFill>
            </a:rPr>
            <a:t>Diffusion d’images privées sans consentement</a:t>
          </a:r>
        </a:p>
      </dsp:txBody>
      <dsp:txXfrm>
        <a:off x="8766348" y="234204"/>
        <a:ext cx="2420676" cy="551005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6D37A0-F398-4276-AAF6-E62AA90BC9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96B402-FD6E-4995-8160-C6DD76DAAC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A37F7A-782D-430C-B7DE-046B665BEF14}" type="datetimeFigureOut">
              <a:rPr lang="en-US" smtClean="0"/>
              <a:t>6/29/2022</a:t>
            </a:fld>
            <a:endParaRPr lang="en-US"/>
          </a:p>
        </p:txBody>
      </p:sp>
      <p:sp>
        <p:nvSpPr>
          <p:cNvPr id="4" name="Footer Placeholder 3">
            <a:extLst>
              <a:ext uri="{FF2B5EF4-FFF2-40B4-BE49-F238E27FC236}">
                <a16:creationId xmlns:a16="http://schemas.microsoft.com/office/drawing/2014/main" id="{67BA7967-B488-405D-84A2-64F6D9128F3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65115A-3EB4-4B47-8F4B-4F42519BF9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0885D5-D443-4228-8B2C-B9DF9A30D578}" type="slidenum">
              <a:rPr lang="en-US" smtClean="0"/>
              <a:t>‹#›</a:t>
            </a:fld>
            <a:endParaRPr lang="en-US"/>
          </a:p>
        </p:txBody>
      </p:sp>
    </p:spTree>
    <p:extLst>
      <p:ext uri="{BB962C8B-B14F-4D97-AF65-F5344CB8AC3E}">
        <p14:creationId xmlns:p14="http://schemas.microsoft.com/office/powerpoint/2010/main" val="4147891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CEED-E5F4-4698-B012-83262916D7BD}" type="datetimeFigureOut">
              <a:rPr lang="en-US" noProof="0" smtClean="0"/>
              <a:t>6/29/2022</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2F9AB-3C90-481E-8C34-4F549BF455D7}" type="slidenum">
              <a:rPr lang="en-US" noProof="0" smtClean="0"/>
              <a:t>‹#›</a:t>
            </a:fld>
            <a:endParaRPr lang="en-US" noProof="0"/>
          </a:p>
        </p:txBody>
      </p:sp>
    </p:spTree>
    <p:extLst>
      <p:ext uri="{BB962C8B-B14F-4D97-AF65-F5344CB8AC3E}">
        <p14:creationId xmlns:p14="http://schemas.microsoft.com/office/powerpoint/2010/main" val="389171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urspectrum.com/resources/101-terminology-guid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it.ly/mindfulnessSHIW2021"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anada.ca/fr/services/emplois/milieu-travail/milieux-reglementation-federale.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ourspectrum.com/resources/101-terminology-guid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youtube.com/watch?v=7xs9fSMnhA0&amp;t=8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stepstojustice.ca/fr/legal-topic/employment-and-work/human-rights-work/discrimination-0/"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84726"/>
            <a:ext cx="5486400" cy="4734479"/>
          </a:xfrm>
        </p:spPr>
        <p:txBody>
          <a:bodyPr>
            <a:normAutofit fontScale="92500" lnSpcReduction="20000"/>
          </a:bodyPr>
          <a:lstStyle/>
          <a:p>
            <a:r>
              <a:rPr lang="fr-CA" sz="1400" b="1"/>
              <a:t>PERSONNALISATION DE LA PRÉSENTATION </a:t>
            </a:r>
          </a:p>
          <a:p>
            <a:endParaRPr lang="fr-CA" sz="1400" b="0">
              <a:effectLst/>
              <a:ea typeface="Heiti TC Medium"/>
              <a:cs typeface="Calibri" panose="020F0502020204030204" pitchFamily="34" charset="0"/>
            </a:endParaRPr>
          </a:p>
          <a:p>
            <a:r>
              <a:rPr lang="fr-CA" sz="1400" b="0">
                <a:effectLst/>
                <a:ea typeface="Heiti TC Medium"/>
                <a:cs typeface="Calibri" panose="020F0502020204030204" pitchFamily="34" charset="0"/>
              </a:rPr>
              <a:t>Ajoutez des ressources locales et de l’information sur votre clinique juridique </a:t>
            </a:r>
            <a:r>
              <a:rPr lang="fr-CA" sz="1400" kern="1200">
                <a:effectLst/>
                <a:ea typeface="+mn-ea"/>
                <a:cs typeface="+mn-cs"/>
              </a:rPr>
              <a:t>:</a:t>
            </a:r>
            <a:r>
              <a:rPr lang="fr-CA" sz="1400">
                <a:effectLst/>
              </a:rPr>
              <a:t> </a:t>
            </a:r>
            <a:r>
              <a:rPr lang="fr-CA" sz="1400">
                <a:cs typeface="Calibri" panose="020F0502020204030204" pitchFamily="34" charset="0"/>
              </a:rPr>
              <a:t>adresse</a:t>
            </a:r>
            <a:r>
              <a:rPr lang="fr-CA" sz="1400">
                <a:effectLst/>
                <a:cs typeface="Calibri" panose="020F0502020204030204" pitchFamily="34" charset="0"/>
              </a:rPr>
              <a:t>, heures d’ouvert</a:t>
            </a:r>
            <a:r>
              <a:rPr lang="fr-CA" sz="1400">
                <a:cs typeface="Calibri" panose="020F0502020204030204" pitchFamily="34" charset="0"/>
              </a:rPr>
              <a:t>ure et procédures d’admission</a:t>
            </a:r>
            <a:r>
              <a:rPr lang="fr-CA" sz="1400" b="0">
                <a:effectLst/>
                <a:ea typeface="Heiti TC Medium"/>
                <a:cs typeface="Calibri" panose="020F0502020204030204" pitchFamily="34" charset="0"/>
              </a:rPr>
              <a:t>. </a:t>
            </a:r>
            <a:r>
              <a:rPr lang="fr-CA" sz="1400" b="0" u="none">
                <a:effectLst/>
                <a:ea typeface="Heiti TC Medium"/>
                <a:cs typeface="Calibri" panose="020F0502020204030204" pitchFamily="34" charset="0"/>
              </a:rPr>
              <a:t>Vous pouvez aussi </a:t>
            </a:r>
            <a:r>
              <a:rPr lang="fr-CA" sz="1400">
                <a:ea typeface="Heiti TC Medium"/>
                <a:cs typeface="Calibri" panose="020F0502020204030204" pitchFamily="34" charset="0"/>
              </a:rPr>
              <a:t>ajouter le logo de votre clinique, supprimer celui de C</a:t>
            </a:r>
            <a:r>
              <a:rPr lang="fr-CA" sz="1400" b="0" u="none">
                <a:effectLst/>
                <a:ea typeface="Heiti TC Medium"/>
                <a:cs typeface="Calibri" panose="020F0502020204030204" pitchFamily="34" charset="0"/>
              </a:rPr>
              <a:t>LEO </a:t>
            </a:r>
            <a:r>
              <a:rPr lang="fr-CA" sz="1400" b="0" u="none" err="1">
                <a:effectLst/>
                <a:ea typeface="Heiti TC Medium"/>
                <a:cs typeface="Calibri" panose="020F0502020204030204" pitchFamily="34" charset="0"/>
              </a:rPr>
              <a:t>Connect</a:t>
            </a:r>
            <a:r>
              <a:rPr lang="fr-CA" sz="1400" b="0" u="none">
                <a:effectLst/>
                <a:ea typeface="Heiti TC Medium"/>
                <a:cs typeface="Calibri" panose="020F0502020204030204" pitchFamily="34" charset="0"/>
              </a:rPr>
              <a:t> ou </a:t>
            </a:r>
            <a:r>
              <a:rPr lang="fr-CA" sz="1400">
                <a:ea typeface="Heiti TC Medium"/>
                <a:cs typeface="Calibri" panose="020F0502020204030204" pitchFamily="34" charset="0"/>
              </a:rPr>
              <a:t>mettre les deux</a:t>
            </a:r>
            <a:r>
              <a:rPr lang="fr-CA" sz="1400" b="0" u="none">
                <a:effectLst/>
                <a:ea typeface="Heiti TC Medium"/>
                <a:cs typeface="Calibri" panose="020F0502020204030204" pitchFamily="34" charset="0"/>
              </a:rPr>
              <a:t>. Adaptez la présentation de façon à être à l’aise avec son contenu, notamment en modifiant et en imprimant les notes.</a:t>
            </a:r>
            <a:r>
              <a:rPr lang="fr-CA" sz="1400" b="0" u="none">
                <a:effectLst/>
                <a:ea typeface="Times New Roman" panose="02020603050405020304" pitchFamily="18" charset="0"/>
                <a:cs typeface="Times New Roman" panose="02020603050405020304" pitchFamily="18" charset="0"/>
              </a:rPr>
              <a:t> </a:t>
            </a:r>
            <a:endParaRPr lang="fr-CA" sz="1400" b="0" u="none">
              <a:effectLst/>
              <a:ea typeface="Yu Mincho" panose="02020400000000000000" pitchFamily="18" charset="-128"/>
              <a:cs typeface="Times New Roman" panose="02020603050405020304" pitchFamily="18" charset="0"/>
            </a:endParaRPr>
          </a:p>
          <a:p>
            <a:endParaRPr lang="fr-CA" sz="1400"/>
          </a:p>
          <a:p>
            <a:r>
              <a:rPr lang="fr-CA" sz="1400"/>
              <a:t>Présentez-vous et présentez votre clinique : secteur géographique servi, services gratuits, etc. </a:t>
            </a:r>
          </a:p>
          <a:p>
            <a:endParaRPr lang="fr-CA" sz="1400"/>
          </a:p>
          <a:p>
            <a:pPr marL="177800" lvl="0" indent="-177800">
              <a:lnSpc>
                <a:spcPct val="115000"/>
              </a:lnSpc>
              <a:spcAft>
                <a:spcPts val="1000"/>
              </a:spcAft>
              <a:buFont typeface="Symbol" panose="05050102010706020507" pitchFamily="18" charset="2"/>
              <a:buChar char=""/>
            </a:pPr>
            <a:r>
              <a:rPr lang="fr-CA" sz="1400">
                <a:effectLst/>
                <a:ea typeface="Times New Roman" panose="02020603050405020304" pitchFamily="18" charset="0"/>
                <a:cs typeface="Calibri" panose="020F0502020204030204" pitchFamily="34" charset="0"/>
              </a:rPr>
              <a:t>Si le nombre de participants le permet, demandez-leur de se présenter.</a:t>
            </a:r>
            <a:endParaRPr lang="fr-CA" sz="1400">
              <a:effectLst/>
              <a:ea typeface="Times New Roman" panose="02020603050405020304" pitchFamily="18" charset="0"/>
              <a:cs typeface="Times New Roman" panose="02020603050405020304" pitchFamily="18" charset="0"/>
            </a:endParaRPr>
          </a:p>
          <a:p>
            <a:pPr marL="177800" lvl="0" indent="-177800">
              <a:lnSpc>
                <a:spcPct val="115000"/>
              </a:lnSpc>
              <a:buFont typeface="Symbol" panose="05050102010706020507" pitchFamily="18" charset="2"/>
              <a:buChar char=""/>
            </a:pPr>
            <a:r>
              <a:rPr lang="fr-CA" sz="1400">
                <a:effectLst/>
                <a:ea typeface="Times New Roman" panose="02020603050405020304" pitchFamily="18" charset="0"/>
                <a:cs typeface="Calibri" panose="020F0502020204030204" pitchFamily="34" charset="0"/>
              </a:rPr>
              <a:t>Invitez-les à dire ou à écrire dans la zone de clavardage une chose qu’ils espèrent apprendre de la session. </a:t>
            </a:r>
            <a:endParaRPr lang="fr-CA" sz="1400"/>
          </a:p>
          <a:p>
            <a:endParaRPr lang="fr-CA" sz="1400"/>
          </a:p>
          <a:p>
            <a:pPr>
              <a:spcBef>
                <a:spcPts val="0"/>
              </a:spcBef>
              <a:spcAft>
                <a:spcPts val="600"/>
              </a:spcAft>
            </a:pPr>
            <a:r>
              <a:rPr lang="fr-CA" sz="1400" baseline="0"/>
              <a:t>Selon l’auditoire, vous pouvez donner un peu de contexte, comme dire qu’il y a </a:t>
            </a:r>
            <a:r>
              <a:rPr lang="fr-CA" sz="1400" i="0"/>
              <a:t>73 cliniques juridiques en Ontario :</a:t>
            </a:r>
          </a:p>
          <a:p>
            <a:pPr marL="898525" lvl="2" indent="-171450">
              <a:spcBef>
                <a:spcPts val="0"/>
              </a:spcBef>
              <a:buFont typeface="Courier New" panose="02070309020205020404" pitchFamily="49" charset="0"/>
              <a:buChar char="o"/>
            </a:pPr>
            <a:r>
              <a:rPr lang="fr-CA" sz="1400" i="0"/>
              <a:t>dont 60 servant des secteurs géographiques précis;</a:t>
            </a:r>
          </a:p>
          <a:p>
            <a:pPr marL="898525" lvl="2" indent="-171450">
              <a:spcBef>
                <a:spcPts val="0"/>
              </a:spcBef>
              <a:buFont typeface="Courier New" panose="02070309020205020404" pitchFamily="49" charset="0"/>
              <a:buChar char="o"/>
            </a:pPr>
            <a:r>
              <a:rPr lang="fr-CA" sz="1400" i="0"/>
              <a:t>dont 13 servant des clientèles définies : </a:t>
            </a:r>
            <a:r>
              <a:rPr lang="fr-CA" sz="1400" i="0" err="1"/>
              <a:t>Aboriginal</a:t>
            </a:r>
            <a:r>
              <a:rPr lang="fr-CA" sz="1400" i="0"/>
              <a:t> Legal Services (ALS); Black Legal Action Centre (BLAC); Centre for </a:t>
            </a:r>
            <a:r>
              <a:rPr lang="fr-CA" sz="1400" i="0" err="1"/>
              <a:t>Spanish-Speaking</a:t>
            </a:r>
            <a:r>
              <a:rPr lang="fr-CA" sz="1400" i="0"/>
              <a:t> Peoples (CSSP); </a:t>
            </a:r>
            <a:r>
              <a:rPr lang="en-US" sz="1400" i="0"/>
              <a:t>Chinese and Southeast Asian Legal Clinic</a:t>
            </a:r>
            <a:r>
              <a:rPr lang="fr-CA" sz="1400" i="0"/>
              <a:t> &amp; </a:t>
            </a:r>
            <a:r>
              <a:rPr lang="fr-CA" sz="1400" i="0" err="1"/>
              <a:t>Southeast</a:t>
            </a:r>
            <a:r>
              <a:rPr lang="fr-CA" sz="1400" i="0"/>
              <a:t> Asian Legal Clinic (CSALC); et South Asian Legal Clinic of Ontario (SALCO).</a:t>
            </a:r>
          </a:p>
          <a:p>
            <a:pPr lvl="2">
              <a:spcBef>
                <a:spcPts val="0"/>
              </a:spcBef>
            </a:pPr>
            <a:endParaRPr lang="fr-CA" sz="1400"/>
          </a:p>
          <a:p>
            <a:pPr>
              <a:spcBef>
                <a:spcPts val="0"/>
              </a:spcBef>
              <a:spcAft>
                <a:spcPts val="1800"/>
              </a:spcAft>
            </a:pPr>
            <a:r>
              <a:rPr lang="fr-CA" sz="1400"/>
              <a:t>Vous pouvez aussi parler d’Aide juridique Ontario (AJO) : son mandat, sa façon de travailler (système de certificats) et ses coordonnées</a:t>
            </a:r>
            <a:r>
              <a:rPr lang="fr-CA" sz="1400" baseline="0"/>
              <a:t>.</a:t>
            </a:r>
            <a:endParaRPr lang="fr-CA" sz="1400"/>
          </a:p>
          <a:p>
            <a:endParaRPr lang="fr-CA" sz="1400"/>
          </a:p>
        </p:txBody>
      </p:sp>
      <p:sp>
        <p:nvSpPr>
          <p:cNvPr id="4" name="Slide Number Placeholder 3"/>
          <p:cNvSpPr>
            <a:spLocks noGrp="1"/>
          </p:cNvSpPr>
          <p:nvPr>
            <p:ph type="sldNum" sz="quarter" idx="5"/>
          </p:nvPr>
        </p:nvSpPr>
        <p:spPr/>
        <p:txBody>
          <a:bodyPr/>
          <a:lstStyle/>
          <a:p>
            <a:fld id="{69D2F9AB-3C90-481E-8C34-4F549BF455D7}" type="slidenum">
              <a:rPr lang="fr-CA" smtClean="0"/>
              <a:t>1</a:t>
            </a:fld>
            <a:endParaRPr lang="fr-CA"/>
          </a:p>
        </p:txBody>
      </p:sp>
    </p:spTree>
    <p:extLst>
      <p:ext uri="{BB962C8B-B14F-4D97-AF65-F5344CB8AC3E}">
        <p14:creationId xmlns:p14="http://schemas.microsoft.com/office/powerpoint/2010/main" val="616912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a:ea typeface="Times New Roman" panose="02020603050405020304" pitchFamily="18" charset="0"/>
                <a:cs typeface="Times New Roman" panose="02020603050405020304" pitchFamily="18" charset="0"/>
              </a:rPr>
              <a:t>Voir les instructions à la diapositive </a:t>
            </a:r>
            <a:r>
              <a:rPr lang="fr-CA" sz="1200">
                <a:effectLst/>
                <a:latin typeface="+mn-lt"/>
                <a:ea typeface="Times New Roman" panose="02020603050405020304" pitchFamily="18" charset="0"/>
                <a:cs typeface="Times New Roman" panose="02020603050405020304" pitchFamily="18" charset="0"/>
              </a:rPr>
              <a:t>10</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a:effectLst/>
              <a:latin typeface="+mn-lt"/>
              <a:ea typeface="Times New Roman" panose="02020603050405020304" pitchFamily="18" charset="0"/>
              <a:cs typeface="Times New Roman" panose="02020603050405020304" pitchFamily="18" charset="0"/>
            </a:endParaRPr>
          </a:p>
          <a:p>
            <a:r>
              <a:rPr lang="fr-CA" sz="1200" b="1" kern="1200">
                <a:effectLst/>
                <a:latin typeface="+mn-lt"/>
                <a:ea typeface="+mn-ea"/>
                <a:cs typeface="+mn-cs"/>
              </a:rPr>
              <a:t>Réponse : VRAI</a:t>
            </a:r>
            <a:endParaRPr lang="fr-CA" sz="1200" kern="1200">
              <a:effectLst/>
              <a:latin typeface="+mn-lt"/>
              <a:ea typeface="+mn-ea"/>
              <a:cs typeface="+mn-cs"/>
            </a:endParaRPr>
          </a:p>
          <a:p>
            <a:r>
              <a:rPr lang="fr-CA" sz="1200" kern="1200">
                <a:effectLst/>
                <a:latin typeface="+mn-lt"/>
                <a:ea typeface="+mn-ea"/>
                <a:cs typeface="+mn-cs"/>
              </a:rPr>
              <a:t> </a:t>
            </a:r>
          </a:p>
          <a:p>
            <a:r>
              <a:rPr lang="fr-CA"/>
              <a:t>Le milieu de travail dépasse les quatre murs d’un bureau : il peut s’étendre à l’extérieur et se prolonger en dehors des heures de travail. Il peut inclure les activités sociales, les déplacements, les visites chez les clients, les publications et commentaires dans les médias sociaux</a:t>
            </a:r>
            <a:r>
              <a:rPr lang="fr-CA" sz="1200" kern="1200">
                <a:effectLst/>
                <a:latin typeface="+mn-lt"/>
                <a:ea typeface="+mn-ea"/>
                <a:cs typeface="+mn-cs"/>
              </a:rPr>
              <a:t>, les congrès, les visites sur place, le travail à distance et les espaces de travail virtuels. La seule condition est qu’il </a:t>
            </a:r>
            <a:r>
              <a:rPr lang="fr-CA"/>
              <a:t>a</a:t>
            </a:r>
            <a:r>
              <a:rPr lang="fr-CA" sz="1200" kern="1200">
                <a:effectLst/>
                <a:latin typeface="+mn-lt"/>
                <a:ea typeface="+mn-ea"/>
                <a:cs typeface="+mn-cs"/>
              </a:rPr>
              <a:t>it un lien avec le travail. Nous y reviendrons plus loin. </a:t>
            </a:r>
          </a:p>
          <a:p>
            <a:endParaRPr lang="fr-CA"/>
          </a:p>
          <a:p>
            <a:endParaRPr lang="fr-CA"/>
          </a:p>
        </p:txBody>
      </p:sp>
      <p:sp>
        <p:nvSpPr>
          <p:cNvPr id="4" name="Slide Number Placeholder 3"/>
          <p:cNvSpPr>
            <a:spLocks noGrp="1"/>
          </p:cNvSpPr>
          <p:nvPr>
            <p:ph type="sldNum" sz="quarter" idx="10"/>
          </p:nvPr>
        </p:nvSpPr>
        <p:spPr/>
        <p:txBody>
          <a:bodyPr/>
          <a:lstStyle/>
          <a:p>
            <a:fld id="{C399A35E-F26D-456A-823C-AFB87E779EF3}" type="slidenum">
              <a:rPr lang="en-CA" smtClean="0"/>
              <a:t>10</a:t>
            </a:fld>
            <a:endParaRPr lang="en-CA"/>
          </a:p>
        </p:txBody>
      </p:sp>
    </p:spTree>
    <p:extLst>
      <p:ext uri="{BB962C8B-B14F-4D97-AF65-F5344CB8AC3E}">
        <p14:creationId xmlns:p14="http://schemas.microsoft.com/office/powerpoint/2010/main" val="286396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a:ea typeface="Times New Roman" panose="02020603050405020304" pitchFamily="18" charset="0"/>
                <a:cs typeface="Times New Roman" panose="02020603050405020304" pitchFamily="18" charset="0"/>
              </a:rPr>
              <a:t>Voir les instructions à la diapositive </a:t>
            </a:r>
            <a:r>
              <a:rPr lang="fr-CA" sz="1200">
                <a:effectLst/>
                <a:latin typeface="+mn-lt"/>
                <a:ea typeface="Times New Roman" panose="02020603050405020304" pitchFamily="18" charset="0"/>
                <a:cs typeface="Times New Roman" panose="02020603050405020304" pitchFamily="18" charset="0"/>
              </a:rPr>
              <a:t>10</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a:effectLst/>
              <a:latin typeface="+mn-lt"/>
              <a:ea typeface="Times New Roman" panose="02020603050405020304" pitchFamily="18" charset="0"/>
              <a:cs typeface="Times New Roman" panose="02020603050405020304" pitchFamily="18" charset="0"/>
            </a:endParaRPr>
          </a:p>
          <a:p>
            <a:r>
              <a:rPr lang="fr-CA" sz="1200" b="1" kern="1200">
                <a:effectLst/>
                <a:latin typeface="+mn-lt"/>
                <a:ea typeface="+mn-ea"/>
                <a:cs typeface="+mn-cs"/>
              </a:rPr>
              <a:t>Réponse : FAUX</a:t>
            </a:r>
            <a:endParaRPr lang="fr-CA" sz="1200" kern="1200">
              <a:effectLst/>
              <a:latin typeface="+mn-lt"/>
              <a:ea typeface="+mn-ea"/>
              <a:cs typeface="+mn-cs"/>
            </a:endParaRPr>
          </a:p>
          <a:p>
            <a:r>
              <a:rPr lang="fr-CA" sz="1200" kern="1200">
                <a:effectLst/>
                <a:latin typeface="+mn-lt"/>
                <a:ea typeface="+mn-ea"/>
                <a:cs typeface="+mn-cs"/>
              </a:rPr>
              <a:t> </a:t>
            </a:r>
          </a:p>
          <a:p>
            <a:r>
              <a:rPr lang="fr-CA" sz="1200" kern="1200">
                <a:effectLst/>
                <a:latin typeface="+mn-lt"/>
                <a:ea typeface="+mn-ea"/>
                <a:cs typeface="+mn-cs"/>
              </a:rPr>
              <a:t>Si vous </a:t>
            </a:r>
            <a:r>
              <a:rPr lang="fr-CA"/>
              <a:t>ou un client subissez du harcèlement sexuel, vous n’avez pas à dire à l’auteur de ce comportement d’arrêter; l’absence de</a:t>
            </a:r>
            <a:r>
              <a:rPr lang="fr-CA" sz="1200" kern="1200">
                <a:effectLst/>
                <a:latin typeface="+mn-lt"/>
                <a:ea typeface="+mn-ea"/>
                <a:cs typeface="+mn-cs"/>
              </a:rPr>
              <a:t> </a:t>
            </a:r>
            <a:r>
              <a:rPr lang="fr-CA"/>
              <a:t>« </a:t>
            </a:r>
            <a:r>
              <a:rPr lang="fr-CA" sz="1200" kern="1200">
                <a:effectLst/>
                <a:latin typeface="+mn-lt"/>
                <a:ea typeface="+mn-ea"/>
                <a:cs typeface="+mn-cs"/>
              </a:rPr>
              <a:t>NON » ne rend pas </a:t>
            </a:r>
            <a:r>
              <a:rPr lang="fr-CA"/>
              <a:t>son </a:t>
            </a:r>
            <a:r>
              <a:rPr lang="fr-CA" sz="1200" kern="1200">
                <a:effectLst/>
                <a:latin typeface="+mn-lt"/>
                <a:ea typeface="+mn-ea"/>
                <a:cs typeface="+mn-cs"/>
              </a:rPr>
              <a:t>comportement approprié pour autant. </a:t>
            </a:r>
            <a:r>
              <a:rPr lang="fr-CA"/>
              <a:t>Discutez des raisons pouvant expliquer qu’une personne se sente mal à l’aise de dire non ou </a:t>
            </a:r>
            <a:r>
              <a:rPr lang="fr-CA" sz="1200" kern="1200">
                <a:effectLst/>
                <a:latin typeface="+mn-lt"/>
                <a:ea typeface="+mn-ea"/>
                <a:cs typeface="+mn-cs"/>
              </a:rPr>
              <a:t>de dire qu’elle n’aime pas ce </a:t>
            </a:r>
            <a:r>
              <a:rPr lang="fr-CA"/>
              <a:t>genre</a:t>
            </a:r>
            <a:r>
              <a:rPr lang="fr-CA" sz="1200" kern="1200">
                <a:effectLst/>
                <a:latin typeface="+mn-lt"/>
                <a:ea typeface="+mn-ea"/>
                <a:cs typeface="+mn-cs"/>
              </a:rPr>
              <a:t> d’attention. </a:t>
            </a:r>
          </a:p>
          <a:p>
            <a:endParaRPr lang="fr-CA"/>
          </a:p>
          <a:p>
            <a:endParaRPr lang="fr-CA"/>
          </a:p>
        </p:txBody>
      </p:sp>
      <p:sp>
        <p:nvSpPr>
          <p:cNvPr id="4" name="Slide Number Placeholder 3"/>
          <p:cNvSpPr>
            <a:spLocks noGrp="1"/>
          </p:cNvSpPr>
          <p:nvPr>
            <p:ph type="sldNum" sz="quarter" idx="10"/>
          </p:nvPr>
        </p:nvSpPr>
        <p:spPr/>
        <p:txBody>
          <a:bodyPr/>
          <a:lstStyle/>
          <a:p>
            <a:fld id="{C399A35E-F26D-456A-823C-AFB87E779EF3}" type="slidenum">
              <a:rPr lang="en-CA" smtClean="0"/>
              <a:t>11</a:t>
            </a:fld>
            <a:endParaRPr lang="en-CA"/>
          </a:p>
        </p:txBody>
      </p:sp>
    </p:spTree>
    <p:extLst>
      <p:ext uri="{BB962C8B-B14F-4D97-AF65-F5344CB8AC3E}">
        <p14:creationId xmlns:p14="http://schemas.microsoft.com/office/powerpoint/2010/main" val="2398108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a:ea typeface="Times New Roman" panose="02020603050405020304" pitchFamily="18" charset="0"/>
                <a:cs typeface="Times New Roman" panose="02020603050405020304" pitchFamily="18" charset="0"/>
              </a:rPr>
              <a:t>Voir les instructions à la diapositive </a:t>
            </a:r>
            <a:r>
              <a:rPr lang="fr-CA" sz="1200">
                <a:effectLst/>
                <a:latin typeface="+mn-lt"/>
                <a:ea typeface="Times New Roman" panose="02020603050405020304" pitchFamily="18" charset="0"/>
                <a:cs typeface="Times New Roman" panose="02020603050405020304" pitchFamily="18" charset="0"/>
              </a:rPr>
              <a:t>10</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a:effectLst/>
              <a:latin typeface="+mn-lt"/>
              <a:ea typeface="Times New Roman" panose="02020603050405020304" pitchFamily="18" charset="0"/>
              <a:cs typeface="Times New Roman" panose="02020603050405020304" pitchFamily="18" charset="0"/>
            </a:endParaRPr>
          </a:p>
          <a:p>
            <a:r>
              <a:rPr lang="fr-CA" sz="1200" b="1" kern="1200">
                <a:effectLst/>
                <a:latin typeface="+mn-lt"/>
                <a:ea typeface="+mn-ea"/>
                <a:cs typeface="+mn-cs"/>
              </a:rPr>
              <a:t>Réponse : VRAI</a:t>
            </a:r>
            <a:endParaRPr lang="fr-CA" sz="1200" kern="1200">
              <a:effectLst/>
              <a:latin typeface="+mn-lt"/>
              <a:ea typeface="+mn-ea"/>
              <a:cs typeface="+mn-cs"/>
            </a:endParaRPr>
          </a:p>
          <a:p>
            <a:r>
              <a:rPr lang="fr-CA" sz="1200" kern="1200">
                <a:effectLst/>
                <a:latin typeface="+mn-lt"/>
                <a:ea typeface="+mn-ea"/>
                <a:cs typeface="+mn-cs"/>
              </a:rPr>
              <a:t> </a:t>
            </a:r>
          </a:p>
          <a:p>
            <a:r>
              <a:rPr lang="fr-CA" sz="1200" kern="1200">
                <a:effectLst/>
                <a:latin typeface="+mn-lt"/>
                <a:ea typeface="+mn-ea"/>
                <a:cs typeface="+mn-cs"/>
              </a:rPr>
              <a:t>Le harcèlement sexuel peut avoir des répercussions sur l’ensemble du milieu de travail. </a:t>
            </a:r>
            <a:r>
              <a:rPr lang="fr-CA"/>
              <a:t>L</a:t>
            </a:r>
            <a:r>
              <a:rPr lang="fr-CA" sz="1200" kern="1200">
                <a:effectLst/>
                <a:latin typeface="+mn-lt"/>
                <a:ea typeface="+mn-ea"/>
                <a:cs typeface="+mn-cs"/>
              </a:rPr>
              <a:t>es témoins peuvent faire un signalement. </a:t>
            </a:r>
            <a:r>
              <a:rPr lang="fr-CA" sz="1200" b="0" kern="1200">
                <a:effectLst/>
                <a:latin typeface="+mn-lt"/>
                <a:ea typeface="+mn-ea"/>
                <a:cs typeface="+mn-cs"/>
              </a:rPr>
              <a:t>Un employeur doit intervenir dès qu’on l’informe d’une situation de harc</a:t>
            </a:r>
            <a:r>
              <a:rPr lang="fr-CA"/>
              <a:t>èlement sexuel au travail</a:t>
            </a:r>
            <a:r>
              <a:rPr lang="fr-CA" sz="1200" b="0" kern="1200">
                <a:effectLst/>
                <a:latin typeface="+mn-lt"/>
                <a:ea typeface="+mn-ea"/>
                <a:cs typeface="+mn-cs"/>
              </a:rPr>
              <a:t>, même en l’absence d’une plainte. Il se peut aussi que l’employeur reçoive une plainte d’un tiers, comme un collègue ou un autre témoin. L’inaction devant le harcèlement sexuel peut engendrer un milieu de travail toxique</a:t>
            </a:r>
            <a:r>
              <a:rPr lang="fr-CA" sz="1200" kern="1200">
                <a:effectLst/>
                <a:latin typeface="+mn-lt"/>
                <a:ea typeface="+mn-ea"/>
                <a:cs typeface="+mn-cs"/>
              </a:rPr>
              <a:t>.</a:t>
            </a:r>
          </a:p>
        </p:txBody>
      </p:sp>
      <p:sp>
        <p:nvSpPr>
          <p:cNvPr id="4" name="Slide Number Placeholder 3"/>
          <p:cNvSpPr>
            <a:spLocks noGrp="1"/>
          </p:cNvSpPr>
          <p:nvPr>
            <p:ph type="sldNum" sz="quarter" idx="10"/>
          </p:nvPr>
        </p:nvSpPr>
        <p:spPr/>
        <p:txBody>
          <a:bodyPr/>
          <a:lstStyle/>
          <a:p>
            <a:fld id="{C399A35E-F26D-456A-823C-AFB87E779EF3}" type="slidenum">
              <a:rPr lang="en-CA" smtClean="0"/>
              <a:t>12</a:t>
            </a:fld>
            <a:endParaRPr lang="en-CA"/>
          </a:p>
        </p:txBody>
      </p:sp>
    </p:spTree>
    <p:extLst>
      <p:ext uri="{BB962C8B-B14F-4D97-AF65-F5344CB8AC3E}">
        <p14:creationId xmlns:p14="http://schemas.microsoft.com/office/powerpoint/2010/main" val="512347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a:solidFill>
                  <a:schemeClr val="tx1"/>
                </a:solidFill>
                <a:effectLst/>
                <a:latin typeface="+mn-lt"/>
                <a:ea typeface="+mn-ea"/>
                <a:cs typeface="+mn-cs"/>
              </a:rPr>
              <a:t>Voici les bonnes réponses. Rappelez aux participants qu’ils recevront une </a:t>
            </a:r>
            <a:r>
              <a:rPr lang="fr-CA"/>
              <a:t>copie </a:t>
            </a:r>
            <a:r>
              <a:rPr lang="fr-CA" sz="1200" kern="1200">
                <a:solidFill>
                  <a:schemeClr val="tx1"/>
                </a:solidFill>
                <a:effectLst/>
                <a:latin typeface="+mn-lt"/>
                <a:ea typeface="+mn-ea"/>
                <a:cs typeface="+mn-cs"/>
              </a:rPr>
              <a:t>de la présentation.</a:t>
            </a:r>
          </a:p>
          <a:p>
            <a:r>
              <a:rPr lang="fr-CA" sz="1200" kern="1200">
                <a:solidFill>
                  <a:schemeClr val="tx1"/>
                </a:solidFill>
                <a:effectLst/>
                <a:latin typeface="+mn-lt"/>
                <a:ea typeface="+mn-ea"/>
                <a:cs typeface="+mn-cs"/>
              </a:rPr>
              <a:t> </a:t>
            </a:r>
          </a:p>
          <a:p>
            <a:r>
              <a:rPr lang="fr-CA" sz="1200" kern="1200">
                <a:solidFill>
                  <a:schemeClr val="tx1"/>
                </a:solidFill>
                <a:effectLst/>
                <a:latin typeface="+mn-lt"/>
                <a:ea typeface="+mn-ea"/>
                <a:cs typeface="+mn-cs"/>
              </a:rPr>
              <a:t>Avant de passer à la prochaine diapositive, demandez aux participants de dire ce qui, à leur avis, pourrait être considéré comme du harcèlement sexuel verbal.</a:t>
            </a:r>
          </a:p>
          <a:p>
            <a:r>
              <a:rPr lang="fr-CA" sz="1200" kern="1200">
                <a:solidFill>
                  <a:schemeClr val="tx1"/>
                </a:solidFill>
                <a:effectLst/>
                <a:latin typeface="+mn-lt"/>
                <a:ea typeface="+mn-ea"/>
                <a:cs typeface="+mn-cs"/>
              </a:rPr>
              <a:t> </a:t>
            </a:r>
          </a:p>
          <a:p>
            <a:r>
              <a:rPr lang="fr-CA" sz="1200" b="1" kern="1200">
                <a:solidFill>
                  <a:schemeClr val="tx1"/>
                </a:solidFill>
                <a:effectLst/>
                <a:latin typeface="+mn-lt"/>
                <a:ea typeface="+mn-ea"/>
                <a:cs typeface="+mn-cs"/>
              </a:rPr>
              <a:t>En ligne :</a:t>
            </a:r>
            <a:r>
              <a:rPr lang="fr-CA" sz="1200" kern="1200">
                <a:solidFill>
                  <a:schemeClr val="tx1"/>
                </a:solidFill>
                <a:effectLst/>
                <a:latin typeface="+mn-lt"/>
                <a:ea typeface="+mn-ea"/>
                <a:cs typeface="+mn-cs"/>
              </a:rPr>
              <a:t> </a:t>
            </a:r>
            <a:r>
              <a:rPr lang="fr-CA"/>
              <a:t>Vous pouvez leur demander d’</a:t>
            </a:r>
            <a:r>
              <a:rPr lang="fr-CA" sz="1200" kern="1200">
                <a:solidFill>
                  <a:schemeClr val="tx1"/>
                </a:solidFill>
                <a:effectLst/>
                <a:latin typeface="+mn-lt"/>
                <a:ea typeface="+mn-ea"/>
                <a:cs typeface="+mn-cs"/>
              </a:rPr>
              <a:t>inscrire leur réponse dans la zone de clavardage ou utiliser un tableau blanc </a:t>
            </a:r>
            <a:r>
              <a:rPr lang="fr-CA"/>
              <a:t>virtuel pour </a:t>
            </a:r>
            <a:r>
              <a:rPr lang="fr-CA" sz="1200" kern="1200">
                <a:solidFill>
                  <a:schemeClr val="tx1"/>
                </a:solidFill>
                <a:effectLst/>
                <a:latin typeface="+mn-lt"/>
                <a:ea typeface="+mn-ea"/>
                <a:cs typeface="+mn-cs"/>
              </a:rPr>
              <a:t>qu’ils puissent répondre anonymement.</a:t>
            </a:r>
          </a:p>
          <a:p>
            <a:r>
              <a:rPr lang="fr-CA" sz="1200" kern="1200">
                <a:solidFill>
                  <a:schemeClr val="tx1"/>
                </a:solidFill>
                <a:effectLst/>
                <a:latin typeface="+mn-lt"/>
                <a:ea typeface="+mn-ea"/>
                <a:cs typeface="+mn-cs"/>
              </a:rPr>
              <a:t> </a:t>
            </a:r>
          </a:p>
          <a:p>
            <a:r>
              <a:rPr lang="fr-CA" b="1"/>
              <a:t>En</a:t>
            </a:r>
            <a:r>
              <a:rPr lang="fr-CA" sz="1200" b="1" kern="1200">
                <a:solidFill>
                  <a:schemeClr val="tx1"/>
                </a:solidFill>
                <a:effectLst/>
                <a:latin typeface="+mn-lt"/>
                <a:ea typeface="+mn-ea"/>
                <a:cs typeface="+mn-cs"/>
              </a:rPr>
              <a:t> personne :</a:t>
            </a:r>
            <a:r>
              <a:rPr lang="fr-CA" sz="1200" kern="1200">
                <a:solidFill>
                  <a:schemeClr val="tx1"/>
                </a:solidFill>
                <a:effectLst/>
                <a:latin typeface="+mn-lt"/>
                <a:ea typeface="+mn-ea"/>
                <a:cs typeface="+mn-cs"/>
              </a:rPr>
              <a:t> Demandez-leur de lever</a:t>
            </a:r>
            <a:r>
              <a:rPr lang="fr-CA"/>
              <a:t> la main pour répondre</a:t>
            </a:r>
            <a:r>
              <a:rPr lang="fr-CA" sz="1200" kern="1200">
                <a:solidFill>
                  <a:schemeClr val="tx1"/>
                </a:solidFill>
                <a:effectLst/>
                <a:latin typeface="+mn-lt"/>
                <a:ea typeface="+mn-ea"/>
                <a:cs typeface="+mn-cs"/>
              </a:rPr>
              <a:t>.</a:t>
            </a:r>
          </a:p>
          <a:p>
            <a:r>
              <a:rPr lang="fr-CA" sz="1200" kern="1200">
                <a:solidFill>
                  <a:schemeClr val="tx1"/>
                </a:solidFill>
                <a:effectLst/>
                <a:latin typeface="+mn-lt"/>
                <a:ea typeface="+mn-ea"/>
                <a:cs typeface="+mn-cs"/>
              </a:rPr>
              <a:t> </a:t>
            </a:r>
          </a:p>
          <a:p>
            <a:r>
              <a:rPr lang="fr-CA" sz="1200" kern="1200">
                <a:solidFill>
                  <a:schemeClr val="tx1"/>
                </a:solidFill>
                <a:effectLst/>
                <a:latin typeface="+mn-lt"/>
                <a:ea typeface="+mn-ea"/>
                <a:cs typeface="+mn-cs"/>
              </a:rPr>
              <a:t>Après avoir obtenu quelques réponses, passez à la prochaine diapositive.</a:t>
            </a:r>
            <a:r>
              <a:rPr lang="fr-CA">
                <a:effectLst/>
              </a:rPr>
              <a:t> </a:t>
            </a:r>
            <a:endParaRPr lang="fr-CA"/>
          </a:p>
        </p:txBody>
      </p:sp>
      <p:sp>
        <p:nvSpPr>
          <p:cNvPr id="4" name="Slide Number Placeholder 3"/>
          <p:cNvSpPr>
            <a:spLocks noGrp="1"/>
          </p:cNvSpPr>
          <p:nvPr>
            <p:ph type="sldNum" sz="quarter" idx="5"/>
          </p:nvPr>
        </p:nvSpPr>
        <p:spPr/>
        <p:txBody>
          <a:bodyPr/>
          <a:lstStyle/>
          <a:p>
            <a:fld id="{69D2F9AB-3C90-481E-8C34-4F549BF455D7}" type="slidenum">
              <a:rPr lang="en-US" smtClean="0"/>
              <a:t>13</a:t>
            </a:fld>
            <a:endParaRPr lang="en-US"/>
          </a:p>
        </p:txBody>
      </p:sp>
    </p:spTree>
    <p:extLst>
      <p:ext uri="{BB962C8B-B14F-4D97-AF65-F5344CB8AC3E}">
        <p14:creationId xmlns:p14="http://schemas.microsoft.com/office/powerpoint/2010/main" val="4094385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325370"/>
          </a:xfrm>
        </p:spPr>
        <p:txBody>
          <a:bodyPr/>
          <a:lstStyle/>
          <a:p>
            <a:pPr marL="345369" indent="-345369">
              <a:lnSpc>
                <a:spcPct val="115000"/>
              </a:lnSpc>
              <a:spcBef>
                <a:spcPts val="604"/>
              </a:spcBef>
              <a:spcAft>
                <a:spcPts val="604"/>
              </a:spcAft>
              <a:buFont typeface="Symbol" panose="05050102010706020507" pitchFamily="18" charset="2"/>
              <a:buChar char=""/>
            </a:pPr>
            <a:r>
              <a:rPr lang="fr-CA" sz="1200">
                <a:ea typeface="Heiti TC Medium"/>
              </a:rPr>
              <a:t>Précisez que vous avez l’intention de suivre le programme de la formation d’aujourd’hui, mais que vous êtes ouvert aux questions et à la discussion au fil de l’atelier. Indiquez </a:t>
            </a:r>
            <a:r>
              <a:rPr lang="fr-CA">
                <a:ea typeface="Heiti TC Medium"/>
              </a:rPr>
              <a:t>qu’u</a:t>
            </a:r>
            <a:r>
              <a:rPr lang="fr-CA" sz="1200">
                <a:ea typeface="Heiti TC Medium"/>
              </a:rPr>
              <a:t>ne pause est prévue.  </a:t>
            </a:r>
          </a:p>
          <a:p>
            <a:pPr marL="0" indent="0">
              <a:lnSpc>
                <a:spcPct val="115000"/>
              </a:lnSpc>
              <a:spcBef>
                <a:spcPts val="604"/>
              </a:spcBef>
              <a:spcAft>
                <a:spcPts val="604"/>
              </a:spcAft>
              <a:buFont typeface="Symbol" panose="05050102010706020507" pitchFamily="18" charset="2"/>
              <a:buNone/>
            </a:pPr>
            <a:endParaRPr lang="fr-CA" sz="1200">
              <a:ea typeface="Yu Mincho" panose="02020400000000000000" pitchFamily="18" charset="-128"/>
            </a:endParaRPr>
          </a:p>
          <a:p>
            <a:pPr marL="345369" marR="0" lvl="0" indent="-345369" algn="l" defTabSz="914400" rtl="0" eaLnBrk="1" fontAlgn="auto" latinLnBrk="0" hangingPunct="1">
              <a:lnSpc>
                <a:spcPct val="100000"/>
              </a:lnSpc>
              <a:spcBef>
                <a:spcPts val="604"/>
              </a:spcBef>
              <a:spcAft>
                <a:spcPts val="604"/>
              </a:spcAft>
              <a:buClrTx/>
              <a:buSzTx/>
              <a:buFont typeface="Symbol" panose="05050102010706020507" pitchFamily="18" charset="2"/>
              <a:buChar char=""/>
              <a:tabLst>
                <a:tab pos="230246" algn="l"/>
                <a:tab pos="460492" algn="l"/>
              </a:tabLst>
              <a:defRPr/>
            </a:pPr>
            <a:r>
              <a:rPr lang="fr-CA" sz="1200">
                <a:ea typeface="Heiti TC Medium"/>
              </a:rPr>
              <a:t>Discutez du rôle des travailleurs communautaires, soit faire de l’aiguillage et fournir de l’information pertinente.  </a:t>
            </a:r>
          </a:p>
          <a:p>
            <a:pPr marL="0" marR="0" lvl="0" indent="0" algn="l" defTabSz="914400" rtl="0" eaLnBrk="1" fontAlgn="auto" latinLnBrk="0" hangingPunct="1">
              <a:lnSpc>
                <a:spcPct val="100000"/>
              </a:lnSpc>
              <a:spcBef>
                <a:spcPts val="604"/>
              </a:spcBef>
              <a:spcAft>
                <a:spcPts val="604"/>
              </a:spcAft>
              <a:buClrTx/>
              <a:buSzTx/>
              <a:buFont typeface="Symbol" panose="05050102010706020507" pitchFamily="18" charset="2"/>
              <a:buNone/>
              <a:tabLst>
                <a:tab pos="230246" algn="l"/>
                <a:tab pos="460492" algn="l"/>
              </a:tabLst>
              <a:defRPr/>
            </a:pPr>
            <a:endParaRPr lang="fr-CA" sz="1200">
              <a:ea typeface="Heiti TC Medium"/>
            </a:endParaRPr>
          </a:p>
          <a:p>
            <a:pPr marL="345369" marR="0" lvl="0" indent="-345369" algn="l" defTabSz="914400" rtl="0" eaLnBrk="1" fontAlgn="auto" latinLnBrk="0" hangingPunct="1">
              <a:lnSpc>
                <a:spcPct val="100000"/>
              </a:lnSpc>
              <a:spcBef>
                <a:spcPts val="604"/>
              </a:spcBef>
              <a:spcAft>
                <a:spcPts val="604"/>
              </a:spcAft>
              <a:buClrTx/>
              <a:buSzTx/>
              <a:buFont typeface="Symbol" panose="05050102010706020507" pitchFamily="18" charset="2"/>
              <a:buChar char=""/>
              <a:tabLst>
                <a:tab pos="230246" algn="l"/>
                <a:tab pos="460492" algn="l"/>
              </a:tabLst>
              <a:defRPr/>
            </a:pPr>
            <a:r>
              <a:rPr lang="fr-CA" sz="1200">
                <a:ea typeface="Times New Roman" panose="02020603050405020304" pitchFamily="18" charset="0"/>
              </a:rPr>
              <a:t>La formation d’aujourd’hui vise à expliquer ce qu’est le harcèlement sexuel, la façon de le reconnaître, quelques recours juridiques possibles et à qui s’adresser pour obtenir de l’aide.</a:t>
            </a:r>
            <a:endParaRPr lang="fr-CA">
              <a:highlight>
                <a:srgbClr val="00FF00"/>
              </a:highlight>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99A35E-F26D-456A-823C-AFB87E779EF3}" type="slidenum">
              <a:rPr lang="en-CA" smtClean="0"/>
              <a:t>14</a:t>
            </a:fld>
            <a:endParaRPr lang="en-CA"/>
          </a:p>
        </p:txBody>
      </p:sp>
    </p:spTree>
    <p:extLst>
      <p:ext uri="{BB962C8B-B14F-4D97-AF65-F5344CB8AC3E}">
        <p14:creationId xmlns:p14="http://schemas.microsoft.com/office/powerpoint/2010/main" val="1789777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Le harcèlement sexuel peut être fondé sur le sexe, l’orientation sexuelle, le genre, l’identité de genre et l’expression de genre. Trois catégories de conduites peuvent être qualifiées de harcèlement sexuel.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a:p>
          <a:p>
            <a:pPr marL="0" marR="0" lvl="0" indent="0" algn="l" defTabSz="914400" rtl="0" eaLnBrk="1" fontAlgn="auto" latinLnBrk="0" hangingPunct="1">
              <a:lnSpc>
                <a:spcPct val="100000"/>
              </a:lnSpc>
              <a:spcBef>
                <a:spcPts val="0"/>
              </a:spcBef>
              <a:spcAft>
                <a:spcPts val="0"/>
              </a:spcAft>
              <a:buClrTx/>
              <a:buSzTx/>
              <a:buFontTx/>
              <a:buNone/>
              <a:tabLst/>
              <a:defRPr/>
            </a:pPr>
            <a:r>
              <a:rPr lang="fr-CA" b="0"/>
              <a:t>Le harcèlement sexuel ne tient pas tant à l’</a:t>
            </a:r>
            <a:r>
              <a:rPr lang="fr-CA"/>
              <a:t>attirance qu’à la </a:t>
            </a:r>
            <a:r>
              <a:rPr lang="fr-CA" b="0"/>
              <a:t>discrimination, </a:t>
            </a:r>
            <a:r>
              <a:rPr lang="fr-CA"/>
              <a:t>à</a:t>
            </a:r>
            <a:r>
              <a:rPr lang="fr-CA" b="0"/>
              <a:t> l’exclusion, au manque de respect et au pouvoir et contrôle exercés sur la victime. Il englobe aussi divers sous-groupes des trois catégories et p</a:t>
            </a:r>
            <a:r>
              <a:rPr lang="fr-CA"/>
              <a:t>eut prendre plus d’</a:t>
            </a:r>
            <a:r>
              <a:rPr lang="fr-CA" b="0"/>
              <a:t>une forme.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a:p>
          <a:p>
            <a:pPr marL="0" marR="0" lvl="0" indent="0" algn="l" defTabSz="914400" rtl="0" eaLnBrk="1" fontAlgn="auto" latinLnBrk="0" hangingPunct="1">
              <a:lnSpc>
                <a:spcPct val="100000"/>
              </a:lnSpc>
              <a:spcBef>
                <a:spcPts val="0"/>
              </a:spcBef>
              <a:spcAft>
                <a:spcPts val="0"/>
              </a:spcAft>
              <a:buClrTx/>
              <a:buSzTx/>
              <a:buFontTx/>
              <a:buNone/>
              <a:tabLst/>
              <a:defRPr/>
            </a:pPr>
            <a:r>
              <a:rPr lang="fr-FR" b="0"/>
              <a:t>Dites aux participants que Spectrum — l'organisation communautaire 2SLGBTQ+ de la région de Waterloo, a un guide de référence terminologique, qui est une ressource utile pour discuter des définitions de « sexe », « orientation sexuelle », « identité de genre » et « expression de genre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a:p>
          <a:p>
            <a:pPr marL="0" marR="0" lvl="0" indent="0" algn="l" defTabSz="914400" rtl="0" eaLnBrk="1" fontAlgn="auto" latinLnBrk="0" hangingPunct="1">
              <a:lnSpc>
                <a:spcPct val="100000"/>
              </a:lnSpc>
              <a:spcBef>
                <a:spcPts val="0"/>
              </a:spcBef>
              <a:spcAft>
                <a:spcPts val="0"/>
              </a:spcAft>
              <a:buClrTx/>
              <a:buSzTx/>
              <a:buFontTx/>
              <a:buNone/>
              <a:tabLst/>
              <a:defRPr/>
            </a:pPr>
            <a:r>
              <a:rPr lang="fr-FR" b="0"/>
              <a:t>Vous pouvez partager ce lien dans le chat </a:t>
            </a:r>
            <a:r>
              <a:rPr lang="fr-FR"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Compréhension de LGBTQ | Guide des termes et concepts queer 101 de SPECTRUM (ourspectrum.com)</a:t>
            </a:r>
            <a:r>
              <a:rPr lang="fr-FR" b="0"/>
              <a:t> et dites aux participants qu'il est également inclus dans la diapositive Ressources. Vous pouvez également partager les explications de ce guide s'il reste du temps et si vous pensez que cela serait utile à votre public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a:p>
          <a:p>
            <a:pPr marL="0" marR="0" lvl="0" indent="0" algn="l" defTabSz="914400" rtl="0" eaLnBrk="1" fontAlgn="auto" latinLnBrk="0" hangingPunct="1">
              <a:lnSpc>
                <a:spcPct val="100000"/>
              </a:lnSpc>
              <a:spcBef>
                <a:spcPts val="0"/>
              </a:spcBef>
              <a:spcAft>
                <a:spcPts val="0"/>
              </a:spcAft>
              <a:buClrTx/>
              <a:buSzTx/>
              <a:buFontTx/>
              <a:buNone/>
              <a:tabLst/>
              <a:defRPr/>
            </a:pPr>
            <a:r>
              <a:rPr lang="fr-FR" b="0"/>
              <a:t>Sexe - basé sur l'anatomie et ne doit pas être confondu avec l'identité de genre et l'expression de genre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a:p>
          <a:p>
            <a:pPr marL="0" marR="0" lvl="0" indent="0" algn="l" defTabSz="914400" rtl="0" eaLnBrk="1" fontAlgn="auto" latinLnBrk="0" hangingPunct="1">
              <a:lnSpc>
                <a:spcPct val="100000"/>
              </a:lnSpc>
              <a:spcBef>
                <a:spcPts val="0"/>
              </a:spcBef>
              <a:spcAft>
                <a:spcPts val="0"/>
              </a:spcAft>
              <a:buClrTx/>
              <a:buSzTx/>
              <a:buFontTx/>
              <a:buNone/>
              <a:tabLst/>
              <a:defRPr/>
            </a:pPr>
            <a:r>
              <a:rPr lang="fr-FR" b="0"/>
              <a:t>Orientation sexuelle - basée sur l'attirance d'une personne pour les autres - le harcèlement se manifeste souvent autour de blagues homophobes ou de questions intrusives sur la vie sexuelle / les préférences sexuelles de quelqu’un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a:p>
          <a:p>
            <a:pPr marL="0" marR="0" lvl="0" indent="0" algn="l" defTabSz="914400" rtl="0" eaLnBrk="1" fontAlgn="auto" latinLnBrk="0" hangingPunct="1">
              <a:lnSpc>
                <a:spcPct val="100000"/>
              </a:lnSpc>
              <a:spcBef>
                <a:spcPts val="0"/>
              </a:spcBef>
              <a:spcAft>
                <a:spcPts val="0"/>
              </a:spcAft>
              <a:buClrTx/>
              <a:buSzTx/>
              <a:buFontTx/>
              <a:buNone/>
              <a:tabLst/>
              <a:defRPr/>
            </a:pPr>
            <a:r>
              <a:rPr lang="fr-FR" b="0"/>
              <a:t>Identité de genre - le sens individuel qu'a quelqu'un de son propre genre - les pronoms d'une personne sont souvent, mais pas toujours, liés à son identité de genre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a:t>- Les personnes trans subissent des taux élevés de discrimination au travail ainsi que des obstacles structurels et systémiques qui les empêchent de trouver un emploi qui les comprend.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a:p>
          <a:p>
            <a:pPr marL="0" marR="0" lvl="0" indent="0" algn="l" defTabSz="914400" rtl="0" eaLnBrk="1" fontAlgn="auto" latinLnBrk="0" hangingPunct="1">
              <a:lnSpc>
                <a:spcPct val="100000"/>
              </a:lnSpc>
              <a:spcBef>
                <a:spcPts val="0"/>
              </a:spcBef>
              <a:spcAft>
                <a:spcPts val="0"/>
              </a:spcAft>
              <a:buClrTx/>
              <a:buSzTx/>
              <a:buFontTx/>
              <a:buNone/>
              <a:tabLst/>
              <a:defRPr/>
            </a:pPr>
            <a:r>
              <a:rPr lang="fr-FR" b="0"/>
              <a:t>Expression de genre - comment quelqu'un exprime son identité de genre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a:t>- Tous les employés doivent se sentir en sécurité pour exprimer leur genre de la manière qu'ils choisissent sur le lieu de travail. Les employeurs doivent être conscients de la façon dont leur culture de travail rend l'expression de genre difficile, comme les uniformes et les codes vestimentaires sexués</a:t>
            </a:r>
            <a:endParaRPr lang="fr-CA" b="0"/>
          </a:p>
        </p:txBody>
      </p:sp>
      <p:sp>
        <p:nvSpPr>
          <p:cNvPr id="4" name="Slide Number Placeholder 3"/>
          <p:cNvSpPr>
            <a:spLocks noGrp="1"/>
          </p:cNvSpPr>
          <p:nvPr>
            <p:ph type="sldNum" sz="quarter" idx="5"/>
          </p:nvPr>
        </p:nvSpPr>
        <p:spPr/>
        <p:txBody>
          <a:bodyPr/>
          <a:lstStyle/>
          <a:p>
            <a:fld id="{69D2F9AB-3C90-481E-8C34-4F549BF455D7}" type="slidenum">
              <a:rPr lang="en-US" noProof="0" smtClean="0"/>
              <a:t>15</a:t>
            </a:fld>
            <a:endParaRPr lang="en-US" noProof="0"/>
          </a:p>
        </p:txBody>
      </p:sp>
    </p:spTree>
    <p:extLst>
      <p:ext uri="{BB962C8B-B14F-4D97-AF65-F5344CB8AC3E}">
        <p14:creationId xmlns:p14="http://schemas.microsoft.com/office/powerpoint/2010/main" val="314537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Précisez que cette liste n’est pas exhaustive, mais qu’elle compte de nombreux exemples de harcèlement sexuel verbal. Une blague peut reposer sur plusieurs motifs de discrimination; elle peut faire allusion au genre, à l’identité de genre, à l’orientation sexuelle et à un autre motif, comme votre origine ethnique ou votre lieu d’origine. </a:t>
            </a:r>
          </a:p>
          <a:p>
            <a:endParaRPr lang="fr-CA"/>
          </a:p>
          <a:p>
            <a:r>
              <a:rPr lang="fr-FR"/>
              <a:t>Partagez des exemples trans-spécifiques de harcèlement sexuel verbal, qui incluent des questions envahissantes sur le changement de sexe et les erreurs de genre en cours.</a:t>
            </a:r>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16</a:t>
            </a:fld>
            <a:endParaRPr lang="en-US" noProof="0"/>
          </a:p>
        </p:txBody>
      </p:sp>
    </p:spTree>
    <p:extLst>
      <p:ext uri="{BB962C8B-B14F-4D97-AF65-F5344CB8AC3E}">
        <p14:creationId xmlns:p14="http://schemas.microsoft.com/office/powerpoint/2010/main" val="74728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fr-CA"/>
              <a:t>Précisez que cette liste n’est pas non plus exhaustive, mais qu’elle compte de nombreux exemples de harcèlement sexuel visuel. Ce type de harcèlement est aussi possible en milieu de travail, comme un collègue qui fait des blagues ou encore montre des photos ou des images obscènes ou grossières dans un endroit fréquenté (ex. : calendrier de pompiers à moitié nus affiché dans la cuisine). </a:t>
            </a:r>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17</a:t>
            </a:fld>
            <a:endParaRPr lang="en-US" noProof="0"/>
          </a:p>
        </p:txBody>
      </p:sp>
    </p:spTree>
    <p:extLst>
      <p:ext uri="{BB962C8B-B14F-4D97-AF65-F5344CB8AC3E}">
        <p14:creationId xmlns:p14="http://schemas.microsoft.com/office/powerpoint/2010/main" val="805970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Précisez que cette liste n’est pas exhaustive, mais qu’elle compte de nombreux exemples de harcèlement sexuel </a:t>
            </a:r>
            <a:r>
              <a:rPr lang="fr-CA" sz="1200" kern="1200">
                <a:effectLst/>
                <a:latin typeface="+mn-lt"/>
                <a:ea typeface="+mn-ea"/>
                <a:cs typeface="+mn-cs"/>
              </a:rPr>
              <a:t>physique, notamment l’agression sexuelle. Le contact n’a pas à être purement sexuel; il peut s’agir d’attraper </a:t>
            </a:r>
            <a:r>
              <a:rPr lang="fr-CA"/>
              <a:t>le bras d’une personne, de lui toucher la cuisse ou de l’étreindre si elle semble ou se sent bouleversée. </a:t>
            </a:r>
            <a:r>
              <a:rPr lang="fr-FR"/>
              <a:t>Il peut également s'agir de toucher des parties du corps liées aux processus de changement de genre. </a:t>
            </a:r>
            <a:r>
              <a:rPr lang="fr-CA"/>
              <a:t>Il peut aussi s’agir de faire un massage à quelqu’un, </a:t>
            </a:r>
            <a:r>
              <a:rPr lang="fr-CA" sz="1200" kern="1200">
                <a:effectLst/>
                <a:latin typeface="+mn-lt"/>
                <a:ea typeface="+mn-ea"/>
                <a:cs typeface="+mn-cs"/>
              </a:rPr>
              <a:t>d’effleurer son corps en prétextant un « accident », ou de </a:t>
            </a:r>
            <a:r>
              <a:rPr lang="fr-CA"/>
              <a:t>l</a:t>
            </a:r>
            <a:r>
              <a:rPr lang="fr-CA" sz="1200" kern="1200">
                <a:effectLst/>
                <a:latin typeface="+mn-lt"/>
                <a:ea typeface="+mn-ea"/>
                <a:cs typeface="+mn-cs"/>
              </a:rPr>
              <a:t>’accrocher ou de le frôler volontairement. Le geste n’a pas à être explicite. </a:t>
            </a:r>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18</a:t>
            </a:fld>
            <a:endParaRPr lang="en-US" noProof="0"/>
          </a:p>
        </p:txBody>
      </p:sp>
    </p:spTree>
    <p:extLst>
      <p:ext uri="{BB962C8B-B14F-4D97-AF65-F5344CB8AC3E}">
        <p14:creationId xmlns:p14="http://schemas.microsoft.com/office/powerpoint/2010/main" val="1022808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N. B. : Un comportement inacceptable peut mener à une poursuite</a:t>
            </a:r>
            <a:r>
              <a:rPr lang="fr-CA" baseline="0"/>
              <a:t>. Si rien n’est fait pour le faire cesser, il peut y avoir escalade jusqu’au comportement criminel.</a:t>
            </a:r>
          </a:p>
          <a:p>
            <a:endParaRPr lang="fr-CA" baseline="0"/>
          </a:p>
          <a:p>
            <a:r>
              <a:rPr lang="fr-CA" baseline="0"/>
              <a:t>Les blagues comprennent les sous-entendus.</a:t>
            </a:r>
          </a:p>
          <a:p>
            <a:endParaRPr lang="fr-CA" baseline="0"/>
          </a:p>
          <a:p>
            <a:r>
              <a:rPr lang="fr-CA" sz="1200"/>
              <a:t>Un comportement peut changer au fil du temps.</a:t>
            </a:r>
          </a:p>
          <a:p>
            <a:endParaRPr lang="fr-CA" sz="1200"/>
          </a:p>
          <a:p>
            <a:r>
              <a:rPr lang="fr-CA" sz="1200"/>
              <a:t>Certains </a:t>
            </a:r>
            <a:r>
              <a:rPr lang="fr-CA"/>
              <a:t>comportements sont </a:t>
            </a:r>
            <a:r>
              <a:rPr lang="fr-CA" sz="1200"/>
              <a:t>considérés comme étant moins graves que d’</a:t>
            </a:r>
            <a:r>
              <a:rPr lang="fr-CA"/>
              <a:t>autres (un sous-entendu isolé n’est pas la même chose qu’une altercation physique), mais constituent tout de même du harcèlement.</a:t>
            </a:r>
            <a:endParaRPr lang="fr-CA" sz="1200"/>
          </a:p>
          <a:p>
            <a:endParaRPr lang="fr-CA" sz="1200"/>
          </a:p>
          <a:p>
            <a:r>
              <a:rPr lang="fr-CA" sz="1200"/>
              <a:t>Un comportement peut passer d’une extrémité du spectre </a:t>
            </a:r>
            <a:r>
              <a:rPr lang="fr-CA"/>
              <a:t>à </a:t>
            </a:r>
            <a:r>
              <a:rPr lang="fr-CA" sz="1200"/>
              <a:t>l’autre. </a:t>
            </a:r>
          </a:p>
          <a:p>
            <a:endParaRPr lang="fr-CA" sz="1200"/>
          </a:p>
          <a:p>
            <a:r>
              <a:rPr lang="fr-CA" sz="1200"/>
              <a:t>Le signalement et l’intervention précoce peuvent prévenir </a:t>
            </a:r>
            <a:r>
              <a:rPr lang="fr-CA"/>
              <a:t>l’escalade du comportement</a:t>
            </a:r>
            <a:r>
              <a:rPr lang="fr-CA" sz="1200"/>
              <a:t>.</a:t>
            </a:r>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19</a:t>
            </a:fld>
            <a:endParaRPr lang="en-US" noProof="0"/>
          </a:p>
        </p:txBody>
      </p:sp>
    </p:spTree>
    <p:extLst>
      <p:ext uri="{BB962C8B-B14F-4D97-AF65-F5344CB8AC3E}">
        <p14:creationId xmlns:p14="http://schemas.microsoft.com/office/powerpoint/2010/main" val="1911615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06290"/>
          </a:xfrm>
        </p:spPr>
        <p:txBody>
          <a:bodyPr/>
          <a:lstStyle/>
          <a:p>
            <a:pPr marL="171450" lvl="0" indent="-171450">
              <a:buFont typeface="Arial" panose="020B0604020202020204" pitchFamily="34" charset="0"/>
              <a:buChar char="•"/>
            </a:pPr>
            <a:r>
              <a:rPr lang="fr-CA" sz="1100" kern="1200">
                <a:effectLst/>
                <a:latin typeface="+mn-lt"/>
                <a:ea typeface="+mn-ea"/>
                <a:cs typeface="+mn-cs"/>
              </a:rPr>
              <a:t>Expliquez les points techniques relatifs à la séance (désactivation du micro, sondages, arrière-plan, etc.).</a:t>
            </a:r>
          </a:p>
          <a:p>
            <a:pPr marL="171450" lvl="0" indent="-171450">
              <a:buFont typeface="Arial" panose="020B0604020202020204" pitchFamily="34" charset="0"/>
              <a:buChar char="•"/>
            </a:pPr>
            <a:endParaRPr lang="fr-CA" sz="1100" kern="1200">
              <a:effectLst/>
              <a:latin typeface="+mn-lt"/>
              <a:ea typeface="+mn-ea"/>
              <a:cs typeface="+mn-cs"/>
            </a:endParaRPr>
          </a:p>
          <a:p>
            <a:pPr marL="171450" lvl="0" indent="-171450">
              <a:buFont typeface="Arial" panose="020B0604020202020204" pitchFamily="34" charset="0"/>
              <a:buChar char="•"/>
            </a:pPr>
            <a:r>
              <a:rPr lang="fr-CA" sz="1100" kern="1200">
                <a:effectLst/>
                <a:latin typeface="+mn-lt"/>
                <a:ea typeface="+mn-ea"/>
                <a:cs typeface="+mn-cs"/>
              </a:rPr>
              <a:t>Insistez sur l’intention de créer un environnement anti-oppressif. Parlez brièvement du droit de passer son tour (personne n’est obligé de répondre à une question ou de participer à une discussion), de confidentialité (on peut parler de ce qu’on a appris, mais pas du contenu des discussions) et de respect mutuel.</a:t>
            </a:r>
          </a:p>
          <a:p>
            <a:pPr marL="171450" lvl="0" indent="-171450">
              <a:buFont typeface="Arial" panose="020B0604020202020204" pitchFamily="34" charset="0"/>
              <a:buChar char="•"/>
            </a:pPr>
            <a:endParaRPr lang="fr-CA" sz="1100" kern="1200">
              <a:effectLst/>
              <a:latin typeface="+mn-lt"/>
              <a:ea typeface="+mn-ea"/>
              <a:cs typeface="+mn-cs"/>
            </a:endParaRPr>
          </a:p>
          <a:p>
            <a:pPr marL="171450" lvl="0" indent="-171450">
              <a:buFont typeface="Arial" panose="020B0604020202020204" pitchFamily="34" charset="0"/>
              <a:buChar char="•"/>
            </a:pPr>
            <a:r>
              <a:rPr lang="fr-CA" sz="1100" kern="1200">
                <a:effectLst/>
                <a:latin typeface="+mn-lt"/>
                <a:ea typeface="+mn-ea"/>
                <a:cs typeface="+mn-cs"/>
              </a:rPr>
              <a:t>Expliquez que vous voulez favoriser l’échange d’idées et la discussion, et que comme </a:t>
            </a:r>
            <a:r>
              <a:rPr lang="fr-CA" sz="1100"/>
              <a:t>certains participants pourraient ne pas bien connaître le sujet de la formation d’aujourd’hui</a:t>
            </a:r>
            <a:r>
              <a:rPr lang="fr-CA" sz="1100" kern="1200">
                <a:effectLst/>
                <a:latin typeface="+mn-lt"/>
                <a:ea typeface="+mn-ea"/>
                <a:cs typeface="+mn-cs"/>
              </a:rPr>
              <a:t>, il ne faut pas hésiter à poser des questions.</a:t>
            </a:r>
          </a:p>
          <a:p>
            <a:r>
              <a:rPr lang="fr-CA" sz="1100" kern="1200">
                <a:effectLst/>
                <a:latin typeface="+mn-lt"/>
                <a:ea typeface="+mn-ea"/>
                <a:cs typeface="+mn-cs"/>
              </a:rPr>
              <a:t> </a:t>
            </a:r>
          </a:p>
          <a:p>
            <a:r>
              <a:rPr lang="fr-CA" sz="1100" kern="1200">
                <a:effectLst/>
                <a:latin typeface="+mn-lt"/>
                <a:ea typeface="+mn-ea"/>
                <a:cs typeface="+mn-cs"/>
              </a:rPr>
              <a:t>Le contenu de la présentation et des discussions portera nécessairement sur le harcèlement, les agressions et la violence sexuels. Même si la sécurité n’est pas une garantie, l’objectif est de créer un espace de discussion axé sur le courage, l’empathie et la gentillesse. </a:t>
            </a:r>
            <a:r>
              <a:rPr lang="fr-CA" sz="1100"/>
              <a:t>Le respect et l’ouverture sont donc de mise lors des discussions</a:t>
            </a:r>
            <a:r>
              <a:rPr lang="fr-CA" sz="1100" kern="1200">
                <a:effectLst/>
                <a:latin typeface="+mn-lt"/>
                <a:ea typeface="+mn-ea"/>
                <a:cs typeface="+mn-cs"/>
              </a:rPr>
              <a:t>. </a:t>
            </a:r>
          </a:p>
          <a:p>
            <a:endParaRPr lang="fr-CA" sz="1100"/>
          </a:p>
          <a:p>
            <a:r>
              <a:rPr lang="fr-CA" sz="1100"/>
              <a:t>Précisez aux participants que s’ils en ressentent le besoin, ils peuvent faire une pause ou quitter la séance. Si la formation est offerte en personne, proposez-leur de discuter avec eux après la séance ou dirigez-les vers un programme de soutien par les pairs, leur programme d’aide aux employés (PAE) ou une autre ressource. </a:t>
            </a:r>
          </a:p>
          <a:p>
            <a:endParaRPr lang="fr-CA" sz="1100"/>
          </a:p>
          <a:p>
            <a:r>
              <a:rPr lang="fr-CA" sz="1100"/>
              <a:t>Dites-leur que vous ajouterez dans la zone de clavardage un lien vers une ressource sur la pleine conscience </a:t>
            </a:r>
            <a:r>
              <a:rPr lang="fr-CA" sz="1100">
                <a:highlight>
                  <a:srgbClr val="FFFF00"/>
                </a:highlight>
              </a:rPr>
              <a:t>(</a:t>
            </a:r>
            <a:r>
              <a:rPr lang="fr-CA" sz="1100">
                <a:highlight>
                  <a:srgbClr val="FFFF00"/>
                </a:highlight>
                <a:hlinkClick r:id="rId3">
                  <a:extLst>
                    <a:ext uri="{A12FA001-AC4F-418D-AE19-62706E023703}">
                      <ahyp:hlinkClr xmlns:ahyp="http://schemas.microsoft.com/office/drawing/2018/hyperlinkcolor" val="tx"/>
                    </a:ext>
                  </a:extLst>
                </a:hlinkClick>
              </a:rPr>
              <a:t>https://bit.ly/mindfulnessSHIW2021</a:t>
            </a:r>
            <a:r>
              <a:rPr lang="fr-CA" sz="1100">
                <a:highlight>
                  <a:srgbClr val="FFFF00"/>
                </a:highlight>
              </a:rPr>
              <a:t>) </a:t>
            </a:r>
            <a:r>
              <a:rPr lang="fr-CA" sz="1100"/>
              <a:t>pour les personnes qui ont besoin de faire une pause. Ce lien se trouve aussi dans la section des ressources à la fin de la présentation.  </a:t>
            </a:r>
          </a:p>
          <a:p>
            <a:endParaRPr lang="fr-CA" sz="1100"/>
          </a:p>
          <a:p>
            <a:endParaRPr lang="fr-CA" sz="1100"/>
          </a:p>
          <a:p>
            <a:endParaRPr lang="fr-CA" sz="1100"/>
          </a:p>
        </p:txBody>
      </p:sp>
      <p:sp>
        <p:nvSpPr>
          <p:cNvPr id="4" name="Slide Number Placeholder 3"/>
          <p:cNvSpPr>
            <a:spLocks noGrp="1"/>
          </p:cNvSpPr>
          <p:nvPr>
            <p:ph type="sldNum" sz="quarter" idx="5"/>
          </p:nvPr>
        </p:nvSpPr>
        <p:spPr/>
        <p:txBody>
          <a:bodyPr/>
          <a:lstStyle/>
          <a:p>
            <a:fld id="{E19AA93F-B8EA-40BF-A40E-657072069FE3}" type="slidenum">
              <a:rPr lang="en-CA" sz="1150" smtClean="0"/>
              <a:t>2</a:t>
            </a:fld>
            <a:endParaRPr lang="en-CA" sz="1150"/>
          </a:p>
        </p:txBody>
      </p:sp>
    </p:spTree>
    <p:extLst>
      <p:ext uri="{BB962C8B-B14F-4D97-AF65-F5344CB8AC3E}">
        <p14:creationId xmlns:p14="http://schemas.microsoft.com/office/powerpoint/2010/main" val="3803008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38238"/>
            <a:ext cx="5486400" cy="3086100"/>
          </a:xfrm>
        </p:spPr>
      </p:sp>
      <p:sp>
        <p:nvSpPr>
          <p:cNvPr id="3" name="Notes Placeholder 2"/>
          <p:cNvSpPr>
            <a:spLocks noGrp="1"/>
          </p:cNvSpPr>
          <p:nvPr>
            <p:ph type="body" idx="1"/>
          </p:nvPr>
        </p:nvSpPr>
        <p:spPr>
          <a:xfrm>
            <a:off x="685800" y="4400550"/>
            <a:ext cx="5486400" cy="4662913"/>
          </a:xfrm>
        </p:spPr>
        <p:txBody>
          <a:bodyPr/>
          <a:lstStyle/>
          <a:p>
            <a:r>
              <a:rPr lang="fr-CA" sz="1050"/>
              <a:t>Ces dé</a:t>
            </a:r>
            <a:r>
              <a:rPr lang="fr-CA" sz="1050" kern="1200">
                <a:effectLst/>
                <a:latin typeface="+mn-lt"/>
                <a:ea typeface="+mn-ea"/>
                <a:cs typeface="+mn-cs"/>
              </a:rPr>
              <a:t>finitions sont tirées de la </a:t>
            </a:r>
            <a:r>
              <a:rPr lang="fr-CA" sz="1050" i="1" kern="1200">
                <a:effectLst/>
                <a:latin typeface="+mn-lt"/>
                <a:ea typeface="+mn-ea"/>
                <a:cs typeface="+mn-cs"/>
              </a:rPr>
              <a:t>Loi sur la santé et la sécurité au travail </a:t>
            </a:r>
            <a:r>
              <a:rPr lang="fr-CA" sz="1050" kern="1200">
                <a:effectLst/>
                <a:latin typeface="+mn-lt"/>
                <a:ea typeface="+mn-ea"/>
                <a:cs typeface="+mn-cs"/>
              </a:rPr>
              <a:t>(LSST), </a:t>
            </a:r>
            <a:r>
              <a:rPr lang="fr-CA" sz="1050"/>
              <a:t>qui </a:t>
            </a:r>
            <a:r>
              <a:rPr lang="fr-CA" sz="1050" kern="1200">
                <a:effectLst/>
                <a:latin typeface="+mn-lt"/>
                <a:ea typeface="+mn-ea"/>
                <a:cs typeface="+mn-cs"/>
              </a:rPr>
              <a:t>vise les employés assujettis à la réglementation provinciale. Les employés régis par la réglementation fédérale, quant à eux, sont protégés par le </a:t>
            </a:r>
            <a:r>
              <a:rPr lang="fr-CA" sz="1050" i="1" kern="1200">
                <a:effectLst/>
                <a:latin typeface="+mn-lt"/>
                <a:ea typeface="+mn-ea"/>
                <a:cs typeface="+mn-cs"/>
              </a:rPr>
              <a:t>Code canadien du travail</a:t>
            </a:r>
            <a:r>
              <a:rPr lang="fr-CA" sz="1050" kern="1200">
                <a:effectLst/>
                <a:latin typeface="+mn-lt"/>
                <a:ea typeface="+mn-ea"/>
                <a:cs typeface="+mn-cs"/>
              </a:rPr>
              <a:t> ainsi que la législation sur les droits de la personn</a:t>
            </a:r>
            <a:r>
              <a:rPr lang="fr-CA" sz="1050"/>
              <a:t>e</a:t>
            </a:r>
            <a:r>
              <a:rPr lang="fr-CA" sz="1050" kern="1200">
                <a:effectLst/>
                <a:latin typeface="+mn-lt"/>
                <a:ea typeface="+mn-ea"/>
                <a:cs typeface="+mn-cs"/>
              </a:rPr>
              <a:t>. </a:t>
            </a:r>
          </a:p>
          <a:p>
            <a:r>
              <a:rPr lang="fr-CA" sz="1050" kern="1200">
                <a:effectLst/>
                <a:latin typeface="+mn-lt"/>
                <a:ea typeface="+mn-ea"/>
                <a:cs typeface="+mn-cs"/>
              </a:rPr>
              <a:t> </a:t>
            </a:r>
          </a:p>
          <a:p>
            <a:r>
              <a:rPr lang="fr-CA" sz="1050" b="1"/>
              <a:t>« v</a:t>
            </a:r>
            <a:r>
              <a:rPr lang="fr-CA" sz="1050" b="1" kern="1200">
                <a:effectLst/>
                <a:latin typeface="+mn-lt"/>
                <a:ea typeface="+mn-ea"/>
                <a:cs typeface="+mn-cs"/>
              </a:rPr>
              <a:t>exatoire » </a:t>
            </a:r>
            <a:r>
              <a:rPr lang="fr-CA" sz="1050"/>
              <a:t>– </a:t>
            </a:r>
            <a:r>
              <a:rPr lang="fr-CA" sz="1050" kern="1200">
                <a:effectLst/>
                <a:latin typeface="+mn-lt"/>
                <a:ea typeface="+mn-ea"/>
                <a:cs typeface="+mn-cs"/>
              </a:rPr>
              <a:t>Qui occasionne ou tend à occasionner de la contrariété, de la frustration ou de l’anxiété.</a:t>
            </a:r>
          </a:p>
          <a:p>
            <a:r>
              <a:rPr lang="fr-CA" sz="1050" kern="1200">
                <a:effectLst/>
                <a:latin typeface="+mn-lt"/>
                <a:ea typeface="+mn-ea"/>
                <a:cs typeface="+mn-cs"/>
              </a:rPr>
              <a:t> </a:t>
            </a:r>
          </a:p>
          <a:p>
            <a:r>
              <a:rPr lang="fr-CA" sz="1050" b="1" kern="1200">
                <a:effectLst/>
                <a:latin typeface="+mn-lt"/>
                <a:ea typeface="+mn-ea"/>
                <a:cs typeface="+mn-cs"/>
              </a:rPr>
              <a:t>« dans un lieu de travail »</a:t>
            </a:r>
            <a:r>
              <a:rPr lang="fr-CA" sz="1050" kern="1200">
                <a:effectLst/>
                <a:latin typeface="+mn-lt"/>
                <a:ea typeface="+mn-ea"/>
                <a:cs typeface="+mn-cs"/>
              </a:rPr>
              <a:t> </a:t>
            </a:r>
            <a:r>
              <a:rPr lang="fr-CA" sz="1050"/>
              <a:t>– </a:t>
            </a:r>
            <a:r>
              <a:rPr lang="fr-CA" sz="1050" kern="1200">
                <a:effectLst/>
                <a:latin typeface="+mn-lt"/>
                <a:ea typeface="+mn-ea"/>
                <a:cs typeface="+mn-cs"/>
              </a:rPr>
              <a:t>Pour qu’on considère qu</a:t>
            </a:r>
            <a:r>
              <a:rPr lang="fr-CA" sz="1050"/>
              <a:t>’un </a:t>
            </a:r>
            <a:r>
              <a:rPr lang="fr-CA" sz="1050" kern="1200">
                <a:effectLst/>
                <a:latin typeface="+mn-lt"/>
                <a:ea typeface="+mn-ea"/>
                <a:cs typeface="+mn-cs"/>
              </a:rPr>
              <a:t>incident est </a:t>
            </a:r>
            <a:r>
              <a:rPr lang="fr-CA" sz="1050"/>
              <a:t>survenu </a:t>
            </a:r>
            <a:r>
              <a:rPr lang="fr-CA" sz="1050" kern="1200">
                <a:effectLst/>
                <a:latin typeface="+mn-lt"/>
                <a:ea typeface="+mn-ea"/>
                <a:cs typeface="+mn-cs"/>
              </a:rPr>
              <a:t>« au travail », il doit y avoir un lien entre </a:t>
            </a:r>
            <a:r>
              <a:rPr lang="fr-CA" sz="1050"/>
              <a:t>le comportement et le lieu de travail. Par exemple, ce n’est pas la même chose d’aller prendre un verre un samedi avec un collègue parce qu’on a noué une amitié que de </a:t>
            </a:r>
            <a:r>
              <a:rPr lang="fr-CA" sz="1050" kern="1200">
                <a:effectLst/>
                <a:latin typeface="+mn-lt"/>
                <a:ea typeface="+mn-ea"/>
                <a:cs typeface="+mn-cs"/>
              </a:rPr>
              <a:t>participer à une fête de bureau dans un bar payée par l’employeur. De même, c’est très différent de se </a:t>
            </a:r>
            <a:r>
              <a:rPr lang="fr-CA" sz="1050"/>
              <a:t>déplacer pour </a:t>
            </a:r>
            <a:r>
              <a:rPr lang="fr-CA" sz="1050" kern="1200">
                <a:effectLst/>
                <a:latin typeface="+mn-lt"/>
                <a:ea typeface="+mn-ea"/>
                <a:cs typeface="+mn-cs"/>
              </a:rPr>
              <a:t>aller dans un </a:t>
            </a:r>
            <a:r>
              <a:rPr lang="fr-CA" sz="1050"/>
              <a:t>autre bureau et de voyager par plaisir avec des collègues qui sont devenus des amis.</a:t>
            </a:r>
            <a:r>
              <a:rPr lang="fr-CA" sz="1050" kern="1200">
                <a:effectLst/>
                <a:latin typeface="+mn-lt"/>
                <a:ea typeface="+mn-ea"/>
                <a:cs typeface="+mn-cs"/>
              </a:rPr>
              <a:t> </a:t>
            </a:r>
          </a:p>
          <a:p>
            <a:r>
              <a:rPr lang="fr-CA" sz="1050" kern="1200">
                <a:effectLst/>
                <a:latin typeface="+mn-lt"/>
                <a:ea typeface="+mn-ea"/>
                <a:cs typeface="+mn-cs"/>
              </a:rPr>
              <a:t> </a:t>
            </a:r>
          </a:p>
          <a:p>
            <a:r>
              <a:rPr lang="fr-CA" sz="1050" b="1"/>
              <a:t>« adopter une ligne de conduite »</a:t>
            </a:r>
            <a:r>
              <a:rPr lang="fr-CA" sz="1050" kern="1200">
                <a:effectLst/>
                <a:latin typeface="+mn-lt"/>
                <a:ea typeface="+mn-ea"/>
                <a:cs typeface="+mn-cs"/>
              </a:rPr>
              <a:t> </a:t>
            </a:r>
            <a:r>
              <a:rPr lang="fr-CA" sz="1050"/>
              <a:t>– </a:t>
            </a:r>
            <a:r>
              <a:rPr lang="fr-CA" sz="1050" kern="1200">
                <a:effectLst/>
                <a:latin typeface="+mn-lt"/>
                <a:ea typeface="+mn-ea"/>
                <a:cs typeface="+mn-cs"/>
              </a:rPr>
              <a:t>Pour parler de harcèlement, il faut souvent une accumulation d’incidents, à moins que le comportement soit </a:t>
            </a:r>
            <a:r>
              <a:rPr lang="fr-CA" sz="1050"/>
              <a:t>vraiment flagrant (ex. : contacts physiques)</a:t>
            </a:r>
            <a:r>
              <a:rPr lang="fr-CA" sz="1050" kern="1200">
                <a:effectLst/>
                <a:latin typeface="+mn-lt"/>
                <a:ea typeface="+mn-ea"/>
                <a:cs typeface="+mn-cs"/>
              </a:rPr>
              <a:t>. </a:t>
            </a:r>
          </a:p>
          <a:p>
            <a:r>
              <a:rPr lang="fr-CA" sz="1050" kern="1200">
                <a:effectLst/>
                <a:latin typeface="+mn-lt"/>
                <a:ea typeface="+mn-ea"/>
                <a:cs typeface="+mn-cs"/>
              </a:rPr>
              <a:t> </a:t>
            </a:r>
          </a:p>
          <a:p>
            <a:r>
              <a:rPr lang="fr-CA" sz="1050" b="1"/>
              <a:t>« travailleur »</a:t>
            </a:r>
            <a:r>
              <a:rPr lang="fr-CA" sz="1050" kern="1200">
                <a:effectLst/>
                <a:latin typeface="+mn-lt"/>
                <a:ea typeface="+mn-ea"/>
                <a:cs typeface="+mn-cs"/>
              </a:rPr>
              <a:t> – Peut aussi comprendre les bénévoles, les étudiants, les stagiaires, les candidats et les entrepreneurs tiers.</a:t>
            </a:r>
          </a:p>
          <a:p>
            <a:r>
              <a:rPr lang="fr-CA" sz="1050" kern="1200">
                <a:effectLst/>
                <a:latin typeface="+mn-lt"/>
                <a:ea typeface="+mn-ea"/>
                <a:cs typeface="+mn-cs"/>
              </a:rPr>
              <a:t> </a:t>
            </a:r>
          </a:p>
          <a:p>
            <a:r>
              <a:rPr lang="fr-CA" sz="1050" kern="1200">
                <a:effectLst/>
                <a:latin typeface="+mn-lt"/>
                <a:ea typeface="+mn-ea"/>
                <a:cs typeface="+mn-cs"/>
              </a:rPr>
              <a:t>La personne qui harcèle n’a pas </a:t>
            </a:r>
            <a:r>
              <a:rPr lang="fr-CA" sz="1050"/>
              <a:t>à ê</a:t>
            </a:r>
            <a:r>
              <a:rPr lang="fr-CA" sz="1050" kern="1200">
                <a:effectLst/>
                <a:latin typeface="+mn-lt"/>
                <a:ea typeface="+mn-ea"/>
                <a:cs typeface="+mn-cs"/>
              </a:rPr>
              <a:t>tre un employé; il peut s’agir de </a:t>
            </a:r>
            <a:r>
              <a:rPr lang="fr-CA" sz="1050"/>
              <a:t>n’importe qui se trouvant sur le lieu de travail : un entrepreneur, un client, un visiteur, un membre de la famille ou un ami</a:t>
            </a:r>
            <a:r>
              <a:rPr lang="fr-CA" sz="1050" kern="1200">
                <a:effectLst/>
                <a:latin typeface="+mn-lt"/>
                <a:ea typeface="+mn-ea"/>
                <a:cs typeface="+mn-cs"/>
              </a:rPr>
              <a:t>. </a:t>
            </a:r>
          </a:p>
          <a:p>
            <a:r>
              <a:rPr lang="fr-CA" sz="1050" kern="1200">
                <a:effectLst/>
                <a:latin typeface="+mn-lt"/>
                <a:ea typeface="+mn-ea"/>
                <a:cs typeface="+mn-cs"/>
              </a:rPr>
              <a:t> </a:t>
            </a:r>
          </a:p>
          <a:p>
            <a:r>
              <a:rPr lang="fr-CA" sz="1050" b="1" kern="1200">
                <a:effectLst/>
                <a:latin typeface="+mn-lt"/>
                <a:ea typeface="+mn-ea"/>
                <a:cs typeface="+mn-cs"/>
              </a:rPr>
              <a:t>« sollicitation »</a:t>
            </a:r>
            <a:r>
              <a:rPr lang="fr-CA" sz="1050" kern="1200">
                <a:effectLst/>
                <a:latin typeface="+mn-lt"/>
                <a:ea typeface="+mn-ea"/>
                <a:cs typeface="+mn-cs"/>
              </a:rPr>
              <a:t> – Fait souvent référence à un patron, à un superviseur ou à un gestionnaire qui exerce un contrôle sur l’employé et </a:t>
            </a:r>
            <a:r>
              <a:rPr lang="fr-CA" sz="1050"/>
              <a:t>laisse planer, de quelque façon que ce soit, une menace sur son emploi </a:t>
            </a:r>
            <a:r>
              <a:rPr lang="fr-CA" sz="1050" kern="1200">
                <a:effectLst/>
                <a:latin typeface="+mn-lt"/>
                <a:ea typeface="+mn-ea"/>
                <a:cs typeface="+mn-cs"/>
              </a:rPr>
              <a:t>s’il ne répond pas à ses demandes sexuelles. </a:t>
            </a:r>
          </a:p>
        </p:txBody>
      </p:sp>
      <p:sp>
        <p:nvSpPr>
          <p:cNvPr id="4" name="Slide Number Placeholder 3"/>
          <p:cNvSpPr>
            <a:spLocks noGrp="1"/>
          </p:cNvSpPr>
          <p:nvPr>
            <p:ph type="sldNum" sz="quarter" idx="5"/>
          </p:nvPr>
        </p:nvSpPr>
        <p:spPr/>
        <p:txBody>
          <a:bodyPr/>
          <a:lstStyle/>
          <a:p>
            <a:fld id="{69D2F9AB-3C90-481E-8C34-4F549BF455D7}" type="slidenum">
              <a:rPr lang="en-US" smtClean="0"/>
              <a:t>20</a:t>
            </a:fld>
            <a:endParaRPr lang="en-US"/>
          </a:p>
        </p:txBody>
      </p:sp>
    </p:spTree>
    <p:extLst>
      <p:ext uri="{BB962C8B-B14F-4D97-AF65-F5344CB8AC3E}">
        <p14:creationId xmlns:p14="http://schemas.microsoft.com/office/powerpoint/2010/main" val="1121368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a:effectLst/>
                <a:latin typeface="+mn-lt"/>
                <a:ea typeface="+mn-ea"/>
                <a:cs typeface="+mn-cs"/>
              </a:rPr>
              <a:t>Voir le </a:t>
            </a:r>
            <a:r>
              <a:rPr lang="fr-CA"/>
              <a:t>document de définitions juridiques</a:t>
            </a:r>
            <a:r>
              <a:rPr lang="fr-CA" sz="1200" kern="1200">
                <a:effectLst/>
                <a:latin typeface="+mn-lt"/>
                <a:ea typeface="+mn-ea"/>
                <a:cs typeface="+mn-cs"/>
              </a:rPr>
              <a:t>. Expliquez brièvement que le </a:t>
            </a:r>
            <a:r>
              <a:rPr lang="fr-CA" sz="1200" i="1" kern="1200">
                <a:effectLst/>
                <a:latin typeface="+mn-lt"/>
                <a:ea typeface="+mn-ea"/>
                <a:cs typeface="+mn-cs"/>
              </a:rPr>
              <a:t>Code des droits de la personne </a:t>
            </a:r>
            <a:r>
              <a:rPr lang="fr-CA" sz="1200" kern="1200">
                <a:effectLst/>
                <a:latin typeface="+mn-lt"/>
                <a:ea typeface="+mn-ea"/>
                <a:cs typeface="+mn-cs"/>
              </a:rPr>
              <a:t>de l’Ontario et la </a:t>
            </a:r>
            <a:r>
              <a:rPr lang="fr-CA" sz="1200" i="1" kern="1200">
                <a:effectLst/>
                <a:latin typeface="+mn-lt"/>
                <a:ea typeface="+mn-ea"/>
                <a:cs typeface="+mn-cs"/>
              </a:rPr>
              <a:t>Loi canadienne sur les droits de la personne</a:t>
            </a:r>
            <a:r>
              <a:rPr lang="fr-CA" sz="1200" kern="1200">
                <a:effectLst/>
                <a:latin typeface="+mn-lt"/>
                <a:ea typeface="+mn-ea"/>
                <a:cs typeface="+mn-cs"/>
              </a:rPr>
              <a:t> protègent les travailleurs au pays. Le Code s’applique aux employés sous </a:t>
            </a:r>
            <a:r>
              <a:rPr lang="fr-CA"/>
              <a:t>réglementation provinciale, et la Loi, à ceux sous réglementation fédérale.</a:t>
            </a:r>
            <a:r>
              <a:rPr lang="fr-CA" sz="1200" kern="1200">
                <a:effectLst/>
                <a:latin typeface="+mn-lt"/>
                <a:ea typeface="+mn-ea"/>
                <a:cs typeface="+mn-cs"/>
              </a:rPr>
              <a:t> Un</a:t>
            </a:r>
            <a:r>
              <a:rPr lang="fr-CA"/>
              <a:t>e liste des organismes sous réglementation fédérale </a:t>
            </a:r>
            <a:r>
              <a:rPr lang="fr-CA" sz="1200" kern="1200">
                <a:effectLst/>
                <a:latin typeface="+mn-lt"/>
                <a:ea typeface="+mn-ea"/>
                <a:cs typeface="+mn-cs"/>
              </a:rPr>
              <a:t>(</a:t>
            </a:r>
            <a:r>
              <a:rPr lang="fr-CA" sz="1200" u="sng" kern="1200">
                <a:effectLst/>
                <a:latin typeface="+mn-lt"/>
                <a:ea typeface="+mn-ea"/>
                <a:cs typeface="+mn-cs"/>
                <a:hlinkClick r:id="rId3"/>
              </a:rPr>
              <a:t>https://www.canada.ca/fr/services/emplois/milieu-travail/milieux-reglementation-federale.html</a:t>
            </a:r>
            <a:r>
              <a:rPr lang="fr-CA" sz="1200" kern="1200">
                <a:effectLst/>
                <a:latin typeface="+mn-lt"/>
                <a:ea typeface="+mn-ea"/>
                <a:cs typeface="+mn-cs"/>
              </a:rPr>
              <a:t>) se trouve à la diapositive</a:t>
            </a:r>
            <a:r>
              <a:rPr lang="fr-CA"/>
              <a:t> 45 (</a:t>
            </a:r>
            <a:r>
              <a:rPr lang="fr-CA" sz="1200" kern="1200">
                <a:effectLst/>
                <a:latin typeface="+mn-lt"/>
                <a:ea typeface="+mn-ea"/>
                <a:cs typeface="+mn-cs"/>
              </a:rPr>
              <a:t>Ressources). </a:t>
            </a:r>
          </a:p>
          <a:p>
            <a:r>
              <a:rPr lang="fr-CA" sz="1200" kern="1200">
                <a:effectLst/>
                <a:latin typeface="+mn-lt"/>
                <a:ea typeface="+mn-ea"/>
                <a:cs typeface="+mn-cs"/>
              </a:rPr>
              <a:t> </a:t>
            </a:r>
          </a:p>
          <a:p>
            <a:r>
              <a:rPr lang="fr-CA" sz="1200" kern="1200">
                <a:effectLst/>
                <a:latin typeface="+mn-lt"/>
                <a:ea typeface="+mn-ea"/>
                <a:cs typeface="+mn-cs"/>
              </a:rPr>
              <a:t>Les définitions rejoignent celles de la </a:t>
            </a:r>
            <a:r>
              <a:rPr lang="fr-CA" sz="1200" i="1" kern="1200">
                <a:effectLst/>
                <a:latin typeface="+mn-lt"/>
                <a:ea typeface="+mn-ea"/>
                <a:cs typeface="+mn-cs"/>
              </a:rPr>
              <a:t>Loi sur la santé et la sécurité au travail</a:t>
            </a:r>
            <a:r>
              <a:rPr lang="fr-CA" sz="1200" kern="1200">
                <a:effectLst/>
                <a:latin typeface="+mn-lt"/>
                <a:ea typeface="+mn-ea"/>
                <a:cs typeface="+mn-cs"/>
              </a:rPr>
              <a:t> </a:t>
            </a:r>
            <a:r>
              <a:rPr lang="fr-CA"/>
              <a:t>et du</a:t>
            </a:r>
            <a:endParaRPr lang="fr-CA" sz="1200" i="1" kern="1200">
              <a:effectLst/>
              <a:latin typeface="+mn-lt"/>
              <a:ea typeface="+mn-ea"/>
              <a:cs typeface="+mn-cs"/>
            </a:endParaRPr>
          </a:p>
          <a:p>
            <a:r>
              <a:rPr lang="fr-CA" sz="1200" i="1" kern="1200">
                <a:effectLst/>
                <a:latin typeface="+mn-lt"/>
                <a:ea typeface="+mn-ea"/>
                <a:cs typeface="+mn-cs"/>
              </a:rPr>
              <a:t>Code canadien du travail</a:t>
            </a:r>
            <a:r>
              <a:rPr lang="fr-CA" sz="1200" kern="1200">
                <a:effectLst/>
                <a:latin typeface="+mn-lt"/>
                <a:ea typeface="+mn-ea"/>
                <a:cs typeface="+mn-cs"/>
              </a:rPr>
              <a:t>. La législation sur </a:t>
            </a:r>
            <a:r>
              <a:rPr lang="fr-CA"/>
              <a:t>les </a:t>
            </a:r>
            <a:r>
              <a:rPr lang="fr-CA" sz="1200" kern="1200">
                <a:effectLst/>
                <a:latin typeface="+mn-lt"/>
                <a:ea typeface="+mn-ea"/>
                <a:cs typeface="+mn-cs"/>
              </a:rPr>
              <a:t>droits de la personne permet à quiconque de porter plainte en cas de</a:t>
            </a:r>
            <a:r>
              <a:rPr lang="fr-CA"/>
              <a:t> discrimination au travail fondée </a:t>
            </a:r>
            <a:r>
              <a:rPr lang="fr-CA" sz="1200" kern="1200">
                <a:effectLst/>
                <a:latin typeface="+mn-lt"/>
                <a:ea typeface="+mn-ea"/>
                <a:cs typeface="+mn-cs"/>
              </a:rPr>
              <a:t>sur </a:t>
            </a:r>
            <a:r>
              <a:rPr lang="fr-CA"/>
              <a:t>le </a:t>
            </a:r>
            <a:r>
              <a:rPr lang="fr-CA" sz="1200" kern="1200">
                <a:effectLst/>
                <a:latin typeface="+mn-lt"/>
                <a:ea typeface="+mn-ea"/>
                <a:cs typeface="+mn-cs"/>
              </a:rPr>
              <a:t>sexe ou tout autre motif illicite. </a:t>
            </a:r>
          </a:p>
          <a:p>
            <a:endParaRPr lang="fr-CA" sz="1200" kern="1200">
              <a:effectLst/>
              <a:latin typeface="+mn-lt"/>
              <a:ea typeface="+mn-ea"/>
              <a:cs typeface="+mn-cs"/>
            </a:endParaRPr>
          </a:p>
          <a:p>
            <a:r>
              <a:rPr lang="fr-FR" sz="1200" kern="1200">
                <a:effectLst/>
                <a:latin typeface="+mn-lt"/>
                <a:ea typeface="+mn-ea"/>
                <a:cs typeface="+mn-cs"/>
              </a:rPr>
              <a:t>Dites aux participants que la discrimination ne doit pas nécessairement être intentionnelle. Une personne n'a pas à prouver son intention d'établir une violation du </a:t>
            </a:r>
            <a:r>
              <a:rPr lang="fr-FR" sz="1200" i="1" kern="1200">
                <a:effectLst/>
                <a:latin typeface="+mn-lt"/>
                <a:ea typeface="+mn-ea"/>
                <a:cs typeface="+mn-cs"/>
              </a:rPr>
              <a:t>Code</a:t>
            </a:r>
            <a:r>
              <a:rPr lang="fr-FR" sz="1200" kern="1200">
                <a:effectLst/>
                <a:latin typeface="+mn-lt"/>
                <a:ea typeface="+mn-ea"/>
                <a:cs typeface="+mn-cs"/>
              </a:rPr>
              <a:t>. Le harcèlement sexuel ne doit pas nécessairement être intentionnel </a:t>
            </a:r>
          </a:p>
          <a:p>
            <a:r>
              <a:rPr lang="fr-FR" sz="1200" kern="1200">
                <a:effectLst/>
                <a:latin typeface="+mn-lt"/>
                <a:ea typeface="+mn-ea"/>
                <a:cs typeface="+mn-cs"/>
              </a:rPr>
              <a:t>- il suffit de montrer qu'une "personne raisonnable" trouverait le comportement importun, quelle que soit l'intention réelle de l'auteur. Par exemple, elle pourrait dire que c'était juste une "blague" ou qu’elle ne voulait pas "offenser" ou "contrarier" qui que ce soit.</a:t>
            </a:r>
            <a:endParaRPr lang="fr-CA" sz="1200" kern="1200">
              <a:effectLst/>
              <a:latin typeface="+mn-lt"/>
              <a:ea typeface="+mn-ea"/>
              <a:cs typeface="+mn-cs"/>
            </a:endParaRPr>
          </a:p>
          <a:p>
            <a:endParaRPr lang="fr-CA"/>
          </a:p>
          <a:p>
            <a:r>
              <a:rPr lang="fr-CA" sz="1200" b="0" i="0" kern="1200">
                <a:effectLst/>
                <a:latin typeface="+mn-lt"/>
                <a:ea typeface="+mn-ea"/>
                <a:cs typeface="+mn-cs"/>
              </a:rPr>
              <a:t>* Les URL et les hyperliens dans les notes de la présentation PowerPoint ne sont pas actifs; vous devrez les copier</a:t>
            </a:r>
            <a:r>
              <a:rPr lang="fr-CA"/>
              <a:t> et </a:t>
            </a:r>
            <a:r>
              <a:rPr lang="fr-CA" sz="1200" b="0" i="0" kern="1200">
                <a:effectLst/>
                <a:latin typeface="+mn-lt"/>
                <a:ea typeface="+mn-ea"/>
                <a:cs typeface="+mn-cs"/>
              </a:rPr>
              <a:t>les </a:t>
            </a:r>
            <a:r>
              <a:rPr lang="fr-CA"/>
              <a:t>coller dans votre navigateur</a:t>
            </a:r>
            <a:r>
              <a:rPr lang="fr-CA" sz="1200" b="0" i="0" kern="1200">
                <a:effectLst/>
                <a:latin typeface="+mn-lt"/>
                <a:ea typeface="+mn-ea"/>
                <a:cs typeface="+mn-cs"/>
              </a:rPr>
              <a:t>.</a:t>
            </a:r>
            <a:endParaRPr lang="fr-CA"/>
          </a:p>
        </p:txBody>
      </p:sp>
      <p:sp>
        <p:nvSpPr>
          <p:cNvPr id="4" name="Slide Number Placeholder 3"/>
          <p:cNvSpPr>
            <a:spLocks noGrp="1"/>
          </p:cNvSpPr>
          <p:nvPr>
            <p:ph type="sldNum" sz="quarter" idx="5"/>
          </p:nvPr>
        </p:nvSpPr>
        <p:spPr/>
        <p:txBody>
          <a:bodyPr/>
          <a:lstStyle/>
          <a:p>
            <a:fld id="{69D2F9AB-3C90-481E-8C34-4F549BF455D7}" type="slidenum">
              <a:rPr lang="en-US" smtClean="0"/>
              <a:t>21</a:t>
            </a:fld>
            <a:endParaRPr lang="en-US"/>
          </a:p>
        </p:txBody>
      </p:sp>
    </p:spTree>
    <p:extLst>
      <p:ext uri="{BB962C8B-B14F-4D97-AF65-F5344CB8AC3E}">
        <p14:creationId xmlns:p14="http://schemas.microsoft.com/office/powerpoint/2010/main" val="173299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63116"/>
          </a:xfrm>
        </p:spPr>
        <p:txBody>
          <a:bodyPr/>
          <a:lstStyle/>
          <a:p>
            <a:r>
              <a:rPr lang="fr-CA" sz="1050"/>
              <a:t>L’employeur doit avoir une politique et un programme pour intervenir et traiter les plaintes en cas de harcèlement sexuel au travail.</a:t>
            </a:r>
          </a:p>
          <a:p>
            <a:endParaRPr lang="fr-CA" sz="1050"/>
          </a:p>
          <a:p>
            <a:r>
              <a:rPr lang="fr-CA" sz="1050" b="0"/>
              <a:t>Il doit aussi former régulièrement et comme il se doit le personnel sur cette politique et ce programme. </a:t>
            </a:r>
            <a:r>
              <a:rPr lang="fr-CA" sz="1050"/>
              <a:t>Il est recommandé de le faire chaque année</a:t>
            </a:r>
            <a:r>
              <a:rPr lang="fr-CA" sz="1050" b="0"/>
              <a:t>, car les employés relâchent leur vigilance et oublient, et </a:t>
            </a:r>
            <a:r>
              <a:rPr lang="fr-CA" sz="1050"/>
              <a:t>de nouveaux membres s’ajoutent au personnel en cours d’année</a:t>
            </a:r>
            <a:r>
              <a:rPr lang="fr-CA" sz="1050" b="0"/>
              <a:t>. La politique doit être facilement accessible (ex. : affichée dans la cuisine ou sur le portail en ligne). </a:t>
            </a:r>
          </a:p>
          <a:p>
            <a:endParaRPr lang="fr-CA" sz="1050" b="0"/>
          </a:p>
          <a:p>
            <a:r>
              <a:rPr lang="fr-CA" sz="1050" b="0"/>
              <a:t>Par ailleurs, il a </a:t>
            </a:r>
            <a:r>
              <a:rPr lang="fr-CA" sz="1050"/>
              <a:t>l</a:t>
            </a:r>
            <a:r>
              <a:rPr lang="fr-CA" sz="1050" b="0"/>
              <a:t>’obligation d’enquêter si une plainte est déposée (elle doit être raisonnable dans les circonstances). A</a:t>
            </a:r>
            <a:r>
              <a:rPr lang="fr-CA" sz="1050" b="0">
                <a:effectLst/>
                <a:latin typeface="Calibri" panose="020F0502020204030204" pitchFamily="34" charset="0"/>
                <a:ea typeface="Calibri" panose="020F0502020204030204" pitchFamily="34" charset="0"/>
                <a:cs typeface="Times New Roman" panose="02020603050405020304" pitchFamily="18" charset="0"/>
              </a:rPr>
              <a:t>joutez ici des notes pour alimenter la discussion – Qu’entend-on par « raisonnable »</a:t>
            </a:r>
            <a:r>
              <a:rPr lang="fr-CA" sz="1050">
                <a:latin typeface="Calibri" panose="020F0502020204030204" pitchFamily="34" charset="0"/>
                <a:ea typeface="Calibri" panose="020F0502020204030204" pitchFamily="34" charset="0"/>
                <a:cs typeface="Times New Roman" panose="02020603050405020304" pitchFamily="18" charset="0"/>
              </a:rPr>
              <a:t>?</a:t>
            </a:r>
            <a:r>
              <a:rPr lang="fr-CA" sz="1050" b="0">
                <a:effectLst/>
                <a:latin typeface="Calibri" panose="020F0502020204030204" pitchFamily="34" charset="0"/>
                <a:ea typeface="Calibri" panose="020F0502020204030204" pitchFamily="34" charset="0"/>
                <a:cs typeface="Times New Roman" panose="02020603050405020304" pitchFamily="18" charset="0"/>
              </a:rPr>
              <a:t> Tout dépend de la taille du milieu de travail, de l’incident allégué, du rapport hiérarchique et des personnes concernées. On ne peut pas parler d’enquête si l’employeur ne fait rien, ne prend pas acte de la plainte et prend une décision sans suivre un processus. Le critère de base est satisfait si l’employeur fait quelque chose pour comprendre ce qui s’est passé, pourvu qu’il fasse preuve d’impartialité. Si l’</a:t>
            </a:r>
            <a:r>
              <a:rPr lang="fr-CA" sz="1050">
                <a:latin typeface="Calibri" panose="020F0502020204030204" pitchFamily="34" charset="0"/>
                <a:ea typeface="Calibri" panose="020F0502020204030204" pitchFamily="34" charset="0"/>
                <a:cs typeface="Times New Roman" panose="02020603050405020304" pitchFamily="18" charset="0"/>
              </a:rPr>
              <a:t>employeur ne remplit pas ses obligations légales, le </a:t>
            </a:r>
            <a:r>
              <a:rPr lang="fr-CA" sz="1050" b="0">
                <a:effectLst/>
                <a:latin typeface="Calibri" panose="020F0502020204030204" pitchFamily="34" charset="0"/>
                <a:ea typeface="Calibri" panose="020F0502020204030204" pitchFamily="34" charset="0"/>
                <a:cs typeface="Times New Roman" panose="02020603050405020304" pitchFamily="18" charset="0"/>
              </a:rPr>
              <a:t>ministère du Travail, de la Formation et du Développement des compétences peut intervenir (on verra ce point plus </a:t>
            </a:r>
            <a:r>
              <a:rPr lang="fr-CA" sz="1050">
                <a:latin typeface="Calibri" panose="020F0502020204030204" pitchFamily="34" charset="0"/>
                <a:ea typeface="Calibri" panose="020F0502020204030204" pitchFamily="34" charset="0"/>
                <a:cs typeface="Times New Roman" panose="02020603050405020304" pitchFamily="18" charset="0"/>
              </a:rPr>
              <a:t>loin</a:t>
            </a:r>
            <a:r>
              <a:rPr lang="fr-CA" sz="1050" b="0">
                <a:effectLst/>
                <a:latin typeface="Calibri" panose="020F0502020204030204" pitchFamily="34" charset="0"/>
                <a:ea typeface="Calibri" panose="020F0502020204030204" pitchFamily="34" charset="0"/>
                <a:cs typeface="Times New Roman" panose="02020603050405020304" pitchFamily="18" charset="0"/>
              </a:rPr>
              <a:t>). </a:t>
            </a:r>
          </a:p>
          <a:p>
            <a:endParaRPr lang="fr-CA" sz="1050" b="0">
              <a:effectLst/>
              <a:latin typeface="Calibri" panose="020F0502020204030204" pitchFamily="34" charset="0"/>
              <a:cs typeface="Times New Roman" panose="02020603050405020304" pitchFamily="18" charset="0"/>
            </a:endParaRPr>
          </a:p>
          <a:p>
            <a:r>
              <a:rPr lang="fr-CA" sz="1050" b="0">
                <a:effectLst/>
                <a:latin typeface="Calibri" panose="020F0502020204030204" pitchFamily="34" charset="0"/>
                <a:cs typeface="Times New Roman" panose="02020603050405020304" pitchFamily="18" charset="0"/>
              </a:rPr>
              <a:t>L’employeur doit informer la personne qui porte plainte des conclusions de l’enquête et des mesures disciplinaires imposées. </a:t>
            </a:r>
            <a:endParaRPr lang="fr-CA" sz="1050" b="0"/>
          </a:p>
          <a:p>
            <a:endParaRPr lang="fr-CA" sz="1050" b="0"/>
          </a:p>
          <a:p>
            <a:r>
              <a:rPr lang="fr-CA" sz="1050" b="0"/>
              <a:t>Il doit aussi protéger la vie privée de la personne qui </a:t>
            </a:r>
            <a:r>
              <a:rPr lang="fr-CA" sz="1050"/>
              <a:t>a porté plainte et </a:t>
            </a:r>
            <a:r>
              <a:rPr lang="fr-CA" sz="1050" b="0"/>
              <a:t>de celles qui ont participé à l’enquête</a:t>
            </a:r>
            <a:r>
              <a:rPr lang="fr-CA" sz="1050"/>
              <a:t> en ne parlant pas de l’incident au travail</a:t>
            </a:r>
            <a:r>
              <a:rPr lang="fr-CA" sz="1050" b="0"/>
              <a:t>, en enjoignant aux parties de faire de même ou en recourant </a:t>
            </a:r>
            <a:r>
              <a:rPr lang="fr-CA" sz="1050"/>
              <a:t>à des enquêteurs externes, au besoin. Si les responsables des</a:t>
            </a:r>
            <a:r>
              <a:rPr lang="fr-CA" sz="1050" b="0"/>
              <a:t> ressources humaines connaissent les parties, elles ne devraient pas prendre part à l’enquête. </a:t>
            </a:r>
          </a:p>
          <a:p>
            <a:endParaRPr lang="fr-CA" sz="1050" b="0"/>
          </a:p>
          <a:p>
            <a:r>
              <a:rPr lang="fr-CA" sz="1050" b="0"/>
              <a:t>À défaut de traiter une plainte, l’employeur s’expose à une poursuite ou à une audience devant le TDPO. </a:t>
            </a:r>
          </a:p>
          <a:p>
            <a:endParaRPr lang="fr-CA" sz="1050"/>
          </a:p>
        </p:txBody>
      </p:sp>
      <p:sp>
        <p:nvSpPr>
          <p:cNvPr id="4" name="Slide Number Placeholder 3"/>
          <p:cNvSpPr>
            <a:spLocks noGrp="1"/>
          </p:cNvSpPr>
          <p:nvPr>
            <p:ph type="sldNum" sz="quarter" idx="5"/>
          </p:nvPr>
        </p:nvSpPr>
        <p:spPr>
          <a:xfrm>
            <a:off x="3886200" y="8685213"/>
            <a:ext cx="2971800" cy="458787"/>
          </a:xfrm>
        </p:spPr>
        <p:txBody>
          <a:bodyPr/>
          <a:lstStyle/>
          <a:p>
            <a:fld id="{69D2F9AB-3C90-481E-8C34-4F549BF455D7}" type="slidenum">
              <a:rPr lang="en-US" noProof="0" smtClean="0"/>
              <a:t>22</a:t>
            </a:fld>
            <a:endParaRPr lang="en-US" noProof="0"/>
          </a:p>
        </p:txBody>
      </p:sp>
    </p:spTree>
    <p:extLst>
      <p:ext uri="{BB962C8B-B14F-4D97-AF65-F5344CB8AC3E}">
        <p14:creationId xmlns:p14="http://schemas.microsoft.com/office/powerpoint/2010/main" val="141437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583180"/>
          </a:xfrm>
        </p:spPr>
        <p:txBody>
          <a:bodyPr/>
          <a:lstStyle/>
          <a:p>
            <a:pPr marL="216000" indent="-216000">
              <a:lnSpc>
                <a:spcPct val="90000"/>
              </a:lnSpc>
              <a:buFont typeface="Arial" panose="020B0604020202020204" pitchFamily="34" charset="0"/>
              <a:buChar char="•"/>
            </a:pPr>
            <a:r>
              <a:rPr lang="fr-CA" sz="1200"/>
              <a:t>Une </a:t>
            </a:r>
            <a:r>
              <a:rPr lang="fr-CA"/>
              <a:t>personne peut hésiter à dénoncer, mais se sentira plus solide si elle connaît ses options</a:t>
            </a:r>
            <a:r>
              <a:rPr lang="fr-CA" sz="1200"/>
              <a:t>.</a:t>
            </a:r>
          </a:p>
          <a:p>
            <a:pPr marL="216000" indent="-216000">
              <a:lnSpc>
                <a:spcPct val="90000"/>
              </a:lnSpc>
              <a:buFont typeface="Arial" panose="020B0604020202020204" pitchFamily="34" charset="0"/>
              <a:buChar char="•"/>
            </a:pPr>
            <a:endParaRPr lang="fr-CA" sz="1200"/>
          </a:p>
          <a:p>
            <a:pPr marL="216000" indent="-216000">
              <a:lnSpc>
                <a:spcPct val="90000"/>
              </a:lnSpc>
              <a:buFont typeface="Arial" panose="020B0604020202020204" pitchFamily="34" charset="0"/>
              <a:buChar char="•"/>
            </a:pPr>
            <a:r>
              <a:rPr lang="fr-CA" sz="1200"/>
              <a:t>Personne n’est obligé de dénoncer, mais l’employeur ne peut rien faire s’il ne sait pas ce qui se passe.</a:t>
            </a:r>
          </a:p>
          <a:p>
            <a:pPr marL="216000" indent="-216000">
              <a:lnSpc>
                <a:spcPct val="90000"/>
              </a:lnSpc>
              <a:buFont typeface="Arial" panose="020B0604020202020204" pitchFamily="34" charset="0"/>
              <a:buChar char="•"/>
            </a:pPr>
            <a:endParaRPr lang="fr-CA" sz="1200"/>
          </a:p>
          <a:p>
            <a:pPr marL="216000" indent="-216000">
              <a:lnSpc>
                <a:spcPct val="90000"/>
              </a:lnSpc>
              <a:buFont typeface="Arial" panose="020B0604020202020204" pitchFamily="34" charset="0"/>
              <a:buChar char="•"/>
            </a:pPr>
            <a:r>
              <a:rPr lang="fr-CA" sz="1200"/>
              <a:t>Le processus de plainte est assorti de protections; si votre client est congédié pour avoir porté plainte, il a </a:t>
            </a:r>
            <a:r>
              <a:rPr lang="fr-CA"/>
              <a:t>des recours judiciaires</a:t>
            </a:r>
            <a:r>
              <a:rPr lang="fr-CA" sz="1200"/>
              <a:t>. </a:t>
            </a:r>
          </a:p>
          <a:p>
            <a:pPr marL="216000" indent="-216000">
              <a:lnSpc>
                <a:spcPct val="90000"/>
              </a:lnSpc>
              <a:buFont typeface="Arial" panose="020B0604020202020204" pitchFamily="34" charset="0"/>
              <a:buChar char="•"/>
            </a:pPr>
            <a:endParaRPr lang="fr-CA" sz="1200"/>
          </a:p>
          <a:p>
            <a:pPr marL="216000" indent="-216000">
              <a:lnSpc>
                <a:spcPct val="90000"/>
              </a:lnSpc>
              <a:buFont typeface="Arial" panose="020B0604020202020204" pitchFamily="34" charset="0"/>
              <a:buChar char="•"/>
            </a:pPr>
            <a:r>
              <a:rPr lang="fr-CA" sz="1200"/>
              <a:t>Il y a des délais à respecter pour intenter une poursuite; si c’est la voie retenue, une clinique juridique peut aider.</a:t>
            </a:r>
          </a:p>
          <a:p>
            <a:pPr marL="0" indent="0">
              <a:lnSpc>
                <a:spcPct val="90000"/>
              </a:lnSpc>
              <a:buFont typeface="Arial" panose="020B0604020202020204" pitchFamily="34" charset="0"/>
              <a:buNone/>
            </a:pPr>
            <a:r>
              <a:rPr lang="fr-CA" sz="1200"/>
              <a:t> </a:t>
            </a:r>
          </a:p>
          <a:p>
            <a:pPr marL="216000" indent="-216000">
              <a:lnSpc>
                <a:spcPct val="90000"/>
              </a:lnSpc>
              <a:buFont typeface="Arial" panose="020B0604020202020204" pitchFamily="34" charset="0"/>
              <a:buChar char="•"/>
            </a:pPr>
            <a:r>
              <a:rPr lang="fr-CA" sz="1200"/>
              <a:t>Il est fort probable que si une personne vous harcèle, elle agit de la même façon envers quelqu’un d’</a:t>
            </a:r>
            <a:r>
              <a:rPr lang="fr-CA"/>
              <a:t>autre</a:t>
            </a:r>
            <a:r>
              <a:rPr lang="fr-CA" sz="1200"/>
              <a:t>.</a:t>
            </a:r>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smtClean="0"/>
              <a:t>23</a:t>
            </a:fld>
            <a:endParaRPr lang="en-US"/>
          </a:p>
        </p:txBody>
      </p:sp>
    </p:spTree>
    <p:extLst>
      <p:ext uri="{BB962C8B-B14F-4D97-AF65-F5344CB8AC3E}">
        <p14:creationId xmlns:p14="http://schemas.microsoft.com/office/powerpoint/2010/main" val="1454866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00" y="4369948"/>
            <a:ext cx="5486400" cy="4433592"/>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900" baseline="0"/>
              <a:t>Si possible, il vaudrait mieu</a:t>
            </a:r>
            <a:r>
              <a:rPr lang="fr-CA" sz="900"/>
              <a:t>x</a:t>
            </a:r>
            <a:r>
              <a:rPr lang="fr-CA" sz="900" baseline="0"/>
              <a:t> consulter une clinique juridique communautaire pour obtenir des conseils sur la façon de faire un signalement et la personne à qui l’adresser, selon les circonstances. </a:t>
            </a:r>
            <a:r>
              <a:rPr lang="fr-CA" sz="900"/>
              <a:t>Qu’il soit fait à l’interne ou à l’externe</a:t>
            </a:r>
            <a:r>
              <a:rPr lang="fr-CA" sz="900" b="0" i="0" u="none" strike="noStrike" kern="1200" baseline="0">
                <a:latin typeface="+mn-lt"/>
                <a:ea typeface="+mn-ea"/>
                <a:cs typeface="+mn-cs"/>
              </a:rPr>
              <a:t>, le signalement</a:t>
            </a:r>
            <a:r>
              <a:rPr lang="fr-CA" sz="900" b="0" i="0" u="none" strike="noStrike" kern="1200">
                <a:latin typeface="+mn-lt"/>
                <a:ea typeface="+mn-ea"/>
                <a:cs typeface="+mn-cs"/>
              </a:rPr>
              <a:t> </a:t>
            </a:r>
            <a:r>
              <a:rPr lang="fr-CA" sz="900" b="0" i="0" u="none" strike="noStrike" kern="1200" baseline="0">
                <a:latin typeface="+mn-lt"/>
                <a:ea typeface="+mn-ea"/>
                <a:cs typeface="+mn-cs"/>
              </a:rPr>
              <a:t>contribue à protéger les autres travailleurs. Un harceleur fait rarement une seule victime.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900" b="0" i="0" u="none" strike="noStrike" kern="1200" baseline="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900" b="0" i="0" u="none" strike="noStrike" kern="1200" baseline="0">
                <a:latin typeface="+mn-lt"/>
                <a:ea typeface="+mn-ea"/>
                <a:cs typeface="+mn-cs"/>
              </a:rPr>
              <a:t>Dans certains cas, il se peut que l’employé se sente à l’aise de confronter directement l’auteur du harcèlement pour lui dire de cesser son comportement. </a:t>
            </a:r>
            <a:r>
              <a:rPr lang="fr-CA" sz="900"/>
              <a:t>Cependant, il n’est pas obligatoire de le faire pour porter plainte ou demander de l’aide</a:t>
            </a:r>
            <a:r>
              <a:rPr lang="fr-CA" sz="900" b="0" i="0" u="none" strike="noStrike" kern="1200" baseline="0">
                <a:latin typeface="+mn-lt"/>
                <a:ea typeface="+mn-ea"/>
                <a:cs typeface="+mn-cs"/>
              </a:rPr>
              <a:t>. D’ailleurs, c</a:t>
            </a:r>
            <a:r>
              <a:rPr lang="fr-CA" sz="900"/>
              <a:t>ette option n’est pas toujours sécuritaire</a:t>
            </a:r>
            <a:r>
              <a:rPr lang="fr-CA" sz="900" b="0" i="0" u="none" strike="noStrike" kern="1200" baseline="0">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900" b="0" i="0" u="none" strike="noStrike" kern="1200" baseline="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900" b="0" i="0" u="none" strike="noStrike" kern="1200" baseline="0">
                <a:latin typeface="+mn-lt"/>
                <a:ea typeface="+mn-ea"/>
                <a:cs typeface="+mn-cs"/>
              </a:rPr>
              <a:t>Il n’y a rien de mal à se confier à un collègue, mais il vaut mieux éviter de mêler trop de gens</a:t>
            </a:r>
            <a:r>
              <a:rPr lang="fr-CA" sz="900" b="0" i="0" u="none" strike="noStrike" kern="1200">
                <a:latin typeface="+mn-lt"/>
                <a:ea typeface="+mn-ea"/>
                <a:cs typeface="+mn-cs"/>
              </a:rPr>
              <a:t> du </a:t>
            </a:r>
            <a:r>
              <a:rPr lang="fr-CA" sz="900" b="0" i="0" u="none" strike="noStrike" kern="1200" baseline="0">
                <a:latin typeface="+mn-lt"/>
                <a:ea typeface="+mn-ea"/>
                <a:cs typeface="+mn-cs"/>
              </a:rPr>
              <a:t>travail à la situation, au risque d’être accusé de commérage. Il est préférable</a:t>
            </a:r>
            <a:r>
              <a:rPr lang="fr-CA" sz="900" b="0" i="0" u="none" strike="noStrike" kern="1200">
                <a:latin typeface="+mn-lt"/>
                <a:ea typeface="+mn-ea"/>
                <a:cs typeface="+mn-cs"/>
              </a:rPr>
              <a:t> de</a:t>
            </a:r>
            <a:r>
              <a:rPr lang="fr-CA" sz="900" b="0" i="0" u="none" strike="noStrike" kern="1200" baseline="0">
                <a:latin typeface="+mn-lt"/>
                <a:ea typeface="+mn-ea"/>
                <a:cs typeface="+mn-cs"/>
              </a:rPr>
              <a:t> demander de </a:t>
            </a:r>
            <a:r>
              <a:rPr lang="fr-CA" sz="900"/>
              <a:t>l’aide à l’extérieur – </a:t>
            </a:r>
            <a:r>
              <a:rPr lang="fr-CA" sz="900" b="0" i="0" u="none" strike="noStrike" kern="1200" baseline="0">
                <a:latin typeface="+mn-lt"/>
                <a:ea typeface="+mn-ea"/>
                <a:cs typeface="+mn-cs"/>
              </a:rPr>
              <a:t>ami, partenaire, proche ou médecin – ou de communiquer avec l’équipe du programme d’aide aux employés, s’il y en a un. D’autres organismes peuvent fournir du soutien psychologique (document sur les ressources externes</a:t>
            </a:r>
            <a:r>
              <a:rPr lang="fr-CA" sz="900"/>
              <a:t> : </a:t>
            </a:r>
            <a:r>
              <a:rPr lang="fr-CA" sz="900" b="0" i="0" u="none" strike="noStrike" kern="1200" baseline="0">
                <a:latin typeface="+mn-lt"/>
                <a:ea typeface="+mn-ea"/>
                <a:cs typeface="+mn-cs"/>
              </a:rPr>
              <a:t>centres pour victimes d’agressions sexuelles, ligne d’assistance en santé mentale,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900" b="0" i="0" u="none" strike="noStrike" kern="1200" baseline="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900"/>
              <a:t>Lisez la politique sur le harcèlement en milieu de travail de votre employeur, car il doit en avoir une</a:t>
            </a:r>
            <a:r>
              <a:rPr lang="fr-CA" sz="900" b="0" i="0" u="none" strike="noStrike" kern="1200" baseline="0">
                <a:latin typeface="+mn-lt"/>
                <a:ea typeface="+mn-ea"/>
                <a:cs typeface="+mn-cs"/>
              </a:rPr>
              <a:t>. Mais s’il n’en a pas, demandez l’aide d’une clinique juridique ou communiquez avec le ministère du Travail, de la Formation et du Développement des compétences. Ce </a:t>
            </a:r>
            <a:r>
              <a:rPr lang="fr-CA" sz="900"/>
              <a:t>dernier vérifiera si en n’ayant pas de politique et en ne menant pas d’enquête, votre employeur enfreint la </a:t>
            </a:r>
            <a:r>
              <a:rPr lang="fr-CA" sz="900" b="0" i="1" u="none" strike="noStrike" kern="1200" baseline="0">
                <a:latin typeface="+mn-lt"/>
                <a:ea typeface="+mn-ea"/>
                <a:cs typeface="+mn-cs"/>
              </a:rPr>
              <a:t>Loi sur la santé et la sécurité au travail</a:t>
            </a:r>
            <a:r>
              <a:rPr lang="fr-CA" sz="900" b="0" i="0" u="none" strike="noStrike" kern="1200" baseline="0">
                <a:latin typeface="+mn-lt"/>
                <a:ea typeface="+mn-ea"/>
                <a:cs typeface="+mn-cs"/>
              </a:rPr>
              <a:t>. Le ministère pourrait alors exiger qu’il </a:t>
            </a:r>
            <a:r>
              <a:rPr lang="fr-CA" sz="900"/>
              <a:t>rectifie le tir</a:t>
            </a:r>
            <a:r>
              <a:rPr lang="fr-CA" sz="900" b="0" i="0" u="none" strike="noStrike" kern="1200" baseline="0">
                <a:latin typeface="+mn-lt"/>
                <a:ea typeface="+mn-ea"/>
                <a:cs typeface="+mn-cs"/>
              </a:rPr>
              <a:t>. S’il y a une politique en place, suivez le processus pour porter</a:t>
            </a:r>
            <a:r>
              <a:rPr lang="fr-CA" sz="900" b="0" i="0" u="none" strike="noStrike" kern="1200">
                <a:latin typeface="+mn-lt"/>
                <a:ea typeface="+mn-ea"/>
                <a:cs typeface="+mn-cs"/>
              </a:rPr>
              <a:t> </a:t>
            </a:r>
            <a:r>
              <a:rPr lang="fr-CA" sz="900" b="0" i="0" u="none" strike="noStrike" kern="1200" baseline="0">
                <a:latin typeface="+mn-lt"/>
                <a:ea typeface="+mn-ea"/>
                <a:cs typeface="+mn-cs"/>
              </a:rPr>
              <a:t>plainte. Dans</a:t>
            </a:r>
            <a:r>
              <a:rPr lang="fr-CA" sz="900" b="0" i="0" u="none" strike="noStrike" kern="1200">
                <a:latin typeface="+mn-lt"/>
                <a:ea typeface="+mn-ea"/>
                <a:cs typeface="+mn-cs"/>
              </a:rPr>
              <a:t> ce cas </a:t>
            </a:r>
            <a:r>
              <a:rPr lang="fr-CA" sz="900" b="0" i="0" u="none" strike="noStrike" kern="1200" baseline="0">
                <a:latin typeface="+mn-lt"/>
                <a:ea typeface="+mn-ea"/>
                <a:cs typeface="+mn-cs"/>
              </a:rPr>
              <a:t>aussi, une clinique juridique communautaire peut fournir </a:t>
            </a:r>
            <a:r>
              <a:rPr lang="fr-CA" sz="900"/>
              <a:t>du soutien et expliquer les différentes</a:t>
            </a:r>
            <a:r>
              <a:rPr lang="fr-CA" sz="900" b="0" i="0" u="none" strike="noStrike" kern="1200" baseline="0">
                <a:latin typeface="+mn-lt"/>
                <a:ea typeface="+mn-ea"/>
                <a:cs typeface="+mn-cs"/>
              </a:rPr>
              <a:t> options.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900" b="0" i="0" u="none" strike="noStrike" kern="1200" baseline="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900" b="0" i="0" u="none" strike="noStrike" kern="1200" baseline="0">
                <a:latin typeface="+mn-lt"/>
                <a:ea typeface="+mn-ea"/>
                <a:cs typeface="+mn-cs"/>
              </a:rPr>
              <a:t>Même si vous parlez de vive voix de la situation à votre gestionnaire, à votre patron, à votre superviseur </a:t>
            </a:r>
            <a:r>
              <a:rPr lang="fr-CA" sz="900"/>
              <a:t>ou aux Ressources humaines</a:t>
            </a:r>
            <a:r>
              <a:rPr lang="fr-CA" sz="900" b="0" i="0" u="none" strike="noStrike" kern="1200" baseline="0">
                <a:latin typeface="+mn-lt"/>
                <a:ea typeface="+mn-ea"/>
                <a:cs typeface="+mn-cs"/>
              </a:rPr>
              <a:t>, il vaut mieux faire suivre un courriel ou déposer officiellement une plainte par écrit. Il est important de consigner vos démarches et de </a:t>
            </a:r>
            <a:r>
              <a:rPr lang="fr-CA" sz="900" b="0" i="0" u="none" strike="noStrike" kern="1200" baseline="0">
                <a:highlight>
                  <a:srgbClr val="FFFF00"/>
                </a:highlight>
                <a:latin typeface="+mn-lt"/>
                <a:ea typeface="+mn-ea"/>
                <a:cs typeface="+mn-cs"/>
              </a:rPr>
              <a:t>toujours les entreprendre en dehor</a:t>
            </a:r>
            <a:r>
              <a:rPr lang="fr-CA" sz="900">
                <a:highlight>
                  <a:srgbClr val="FFFF00"/>
                </a:highlight>
              </a:rPr>
              <a:t>s du travail</a:t>
            </a:r>
            <a:r>
              <a:rPr lang="fr-CA" sz="900" b="0" i="0" u="none" strike="noStrike" kern="1200" baseline="0">
                <a:highlight>
                  <a:srgbClr val="FFFF00"/>
                </a:highlight>
                <a:latin typeface="+mn-lt"/>
                <a:ea typeface="+mn-ea"/>
                <a:cs typeface="+mn-cs"/>
              </a:rPr>
              <a:t> (insistez sur l’importance de garder les documents ailleurs qu’au travail). Consignez aussi tous les éléments en lien avec le harcèlement (courriels, messages texte, vidéos, etc.). Certains d’entre eux</a:t>
            </a:r>
            <a:r>
              <a:rPr lang="fr-CA" sz="900" b="0" i="0" u="none" strike="noStrike" kern="1200">
                <a:highlight>
                  <a:srgbClr val="FFFF00"/>
                </a:highlight>
                <a:latin typeface="+mn-lt"/>
                <a:ea typeface="+mn-ea"/>
                <a:cs typeface="+mn-cs"/>
              </a:rPr>
              <a:t> p</a:t>
            </a:r>
            <a:r>
              <a:rPr lang="fr-CA" sz="900" b="0" i="0" u="none" strike="noStrike" kern="1200" baseline="0">
                <a:highlight>
                  <a:srgbClr val="FFFF00"/>
                </a:highlight>
                <a:latin typeface="+mn-lt"/>
                <a:ea typeface="+mn-ea"/>
                <a:cs typeface="+mn-cs"/>
              </a:rPr>
              <a:t>euvent être en possession de l’employeur, alors assurez-vous de lui en demander</a:t>
            </a:r>
            <a:r>
              <a:rPr lang="fr-CA" sz="900" b="0" i="0" u="none" strike="noStrike" kern="1200">
                <a:highlight>
                  <a:srgbClr val="FFFF00"/>
                </a:highlight>
                <a:latin typeface="+mn-lt"/>
                <a:ea typeface="+mn-ea"/>
                <a:cs typeface="+mn-cs"/>
              </a:rPr>
              <a:t> </a:t>
            </a:r>
            <a:r>
              <a:rPr lang="fr-CA" sz="900" b="0" i="0" u="none" strike="noStrike" kern="1200" baseline="0">
                <a:highlight>
                  <a:srgbClr val="FFFF00"/>
                </a:highlight>
                <a:latin typeface="+mn-lt"/>
                <a:ea typeface="+mn-ea"/>
                <a:cs typeface="+mn-cs"/>
              </a:rPr>
              <a:t>une copie et de la conservez ailleurs qu’au travail.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900" b="0" i="0" u="none" strike="noStrike" kern="1200" baseline="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900" b="0" i="0" u="none" strike="noStrike" kern="1200" baseline="0">
                <a:latin typeface="+mn-lt"/>
                <a:ea typeface="+mn-ea"/>
                <a:cs typeface="+mn-cs"/>
              </a:rPr>
              <a:t>Si l’employeur dit qu’aucune mesure n’est nécessaire, rappelez-lui qu’il a l’obligation d’examiner la plainte et de </a:t>
            </a:r>
            <a:r>
              <a:rPr lang="fr-CA" sz="900"/>
              <a:t>faire </a:t>
            </a:r>
            <a:r>
              <a:rPr lang="fr-CA" sz="900" b="0" i="0" u="none" strike="noStrike" kern="1200" baseline="0">
                <a:latin typeface="+mn-lt"/>
                <a:ea typeface="+mn-ea"/>
                <a:cs typeface="+mn-cs"/>
              </a:rPr>
              <a:t>enquête. S’il vous dit qu’une enquête a été faite</a:t>
            </a:r>
            <a:r>
              <a:rPr lang="fr-CA" sz="900"/>
              <a:t>, demandez-lui un résumé écrit ou de voir le rapport</a:t>
            </a:r>
            <a:r>
              <a:rPr lang="fr-CA" sz="900" b="0" i="0" u="none" strike="noStrike" kern="1200" baseline="0">
                <a:latin typeface="+mn-lt"/>
                <a:ea typeface="+mn-ea"/>
                <a:cs typeface="+mn-cs"/>
              </a:rPr>
              <a:t>. Communiquez</a:t>
            </a:r>
            <a:r>
              <a:rPr lang="fr-CA" sz="900" b="0" i="0" u="none" strike="noStrike" kern="1200">
                <a:latin typeface="+mn-lt"/>
                <a:ea typeface="+mn-ea"/>
                <a:cs typeface="+mn-cs"/>
              </a:rPr>
              <a:t> </a:t>
            </a:r>
            <a:r>
              <a:rPr lang="fr-CA" sz="900" b="0" i="0" u="none" strike="noStrike" kern="1200" baseline="0">
                <a:latin typeface="+mn-lt"/>
                <a:ea typeface="+mn-ea"/>
                <a:cs typeface="+mn-cs"/>
              </a:rPr>
              <a:t>toujours vos attentes à l’employeur; même s’il n’a pas à faire ce que vous demandez, il </a:t>
            </a:r>
            <a:r>
              <a:rPr lang="fr-CA" sz="900"/>
              <a:t>devrait en tenir compte</a:t>
            </a:r>
            <a:r>
              <a:rPr lang="fr-CA" sz="900" b="0" i="0" u="none" strike="noStrike" kern="1200" baseline="0">
                <a:latin typeface="+mn-lt"/>
                <a:ea typeface="+mn-ea"/>
                <a:cs typeface="+mn-cs"/>
              </a:rPr>
              <a:t>. En lui faisant part de ce que vous attendez, vous l’aiderez à comprendre les répercussions du harcèlement sur vous. </a:t>
            </a:r>
            <a:endParaRPr lang="fr-CA" sz="900" b="0" i="0"/>
          </a:p>
          <a:p>
            <a:endParaRPr lang="fr-CA" sz="900"/>
          </a:p>
        </p:txBody>
      </p:sp>
      <p:sp>
        <p:nvSpPr>
          <p:cNvPr id="4" name="Slide Number Placeholder 3"/>
          <p:cNvSpPr>
            <a:spLocks noGrp="1"/>
          </p:cNvSpPr>
          <p:nvPr>
            <p:ph type="sldNum" sz="quarter" idx="5"/>
          </p:nvPr>
        </p:nvSpPr>
        <p:spPr>
          <a:xfrm>
            <a:off x="3661787" y="8685213"/>
            <a:ext cx="2971800" cy="458787"/>
          </a:xfrm>
        </p:spPr>
        <p:txBody>
          <a:bodyPr/>
          <a:lstStyle/>
          <a:p>
            <a:fld id="{69D2F9AB-3C90-481E-8C34-4F549BF455D7}" type="slidenum">
              <a:rPr lang="en-US" noProof="0" smtClean="0"/>
              <a:t>24</a:t>
            </a:fld>
            <a:endParaRPr lang="en-US" noProof="0"/>
          </a:p>
        </p:txBody>
      </p:sp>
    </p:spTree>
    <p:extLst>
      <p:ext uri="{BB962C8B-B14F-4D97-AF65-F5344CB8AC3E}">
        <p14:creationId xmlns:p14="http://schemas.microsoft.com/office/powerpoint/2010/main" val="4190328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25402"/>
          </a:xfrm>
        </p:spPr>
        <p:txBody>
          <a:bodyPr>
            <a:normAutofit lnSpcReduction="10000"/>
          </a:bodyPr>
          <a:lstStyle/>
          <a:p>
            <a:r>
              <a:rPr lang="fr-CA" sz="900" b="1" kern="1200">
                <a:effectLst/>
                <a:latin typeface="+mn-lt"/>
                <a:ea typeface="+mn-ea"/>
                <a:cs typeface="+mn-cs"/>
              </a:rPr>
              <a:t>Pour </a:t>
            </a:r>
            <a:endParaRPr lang="fr-CA" sz="900" kern="1200">
              <a:effectLst/>
              <a:latin typeface="+mn-lt"/>
              <a:ea typeface="+mn-ea"/>
              <a:cs typeface="+mn-cs"/>
            </a:endParaRPr>
          </a:p>
          <a:p>
            <a:pPr lvl="0"/>
            <a:r>
              <a:rPr lang="fr-CA" sz="900" kern="1200">
                <a:effectLst/>
                <a:latin typeface="+mn-lt"/>
                <a:ea typeface="+mn-ea"/>
                <a:cs typeface="+mn-cs"/>
              </a:rPr>
              <a:t>Si un superviseur ou les Ressources humaines reçoivent une plainte pour harcèlement sexuel, la personne qui la dépose est protégée, et l’employeur devrait savoir qu’il est illégal d’user de représailles contre </a:t>
            </a:r>
            <a:r>
              <a:rPr lang="fr-CA" sz="900"/>
              <a:t>elle</a:t>
            </a:r>
            <a:r>
              <a:rPr lang="fr-CA" sz="900" kern="1200">
                <a:effectLst/>
                <a:latin typeface="+mn-lt"/>
                <a:ea typeface="+mn-ea"/>
                <a:cs typeface="+mn-cs"/>
              </a:rPr>
              <a:t>.</a:t>
            </a:r>
          </a:p>
          <a:p>
            <a:r>
              <a:rPr lang="fr-CA" sz="900" kern="1200">
                <a:effectLst/>
                <a:latin typeface="+mn-lt"/>
                <a:ea typeface="+mn-ea"/>
                <a:cs typeface="+mn-cs"/>
              </a:rPr>
              <a:t> </a:t>
            </a:r>
          </a:p>
          <a:p>
            <a:pPr lvl="0"/>
            <a:r>
              <a:rPr lang="fr-CA" sz="900" kern="1200">
                <a:effectLst/>
                <a:latin typeface="+mn-lt"/>
                <a:ea typeface="+mn-ea"/>
                <a:cs typeface="+mn-cs"/>
              </a:rPr>
              <a:t>L’enquête doit rester confidentielle, c’est-à-dire qu’il ne doit y en avoir aucune trace dans les documents légaux et aucune </a:t>
            </a:r>
            <a:r>
              <a:rPr lang="fr-CA" sz="900"/>
              <a:t>mention dans les nouvelles</a:t>
            </a:r>
            <a:r>
              <a:rPr lang="fr-CA" sz="900" kern="1200">
                <a:effectLst/>
                <a:latin typeface="+mn-lt"/>
                <a:ea typeface="+mn-ea"/>
                <a:cs typeface="+mn-cs"/>
              </a:rPr>
              <a:t>, ce qui arrive parfois. </a:t>
            </a:r>
          </a:p>
          <a:p>
            <a:r>
              <a:rPr lang="fr-CA" sz="900" kern="1200">
                <a:effectLst/>
                <a:latin typeface="+mn-lt"/>
                <a:ea typeface="+mn-ea"/>
                <a:cs typeface="+mn-cs"/>
              </a:rPr>
              <a:t> </a:t>
            </a:r>
          </a:p>
          <a:p>
            <a:pPr lvl="0"/>
            <a:r>
              <a:rPr lang="fr-CA" sz="900"/>
              <a:t>S’il n’enquête pas, l’employeur s’expose à des pénalités </a:t>
            </a:r>
            <a:r>
              <a:rPr lang="fr-CA" sz="900" kern="1200">
                <a:effectLst/>
                <a:latin typeface="+mn-lt"/>
                <a:ea typeface="+mn-ea"/>
                <a:cs typeface="+mn-cs"/>
              </a:rPr>
              <a:t>et à </a:t>
            </a:r>
            <a:r>
              <a:rPr lang="fr-CA" sz="900"/>
              <a:t>des amendes du </a:t>
            </a:r>
            <a:r>
              <a:rPr lang="fr-CA" sz="900" kern="1200">
                <a:effectLst/>
                <a:latin typeface="+mn-lt"/>
                <a:ea typeface="+mn-ea"/>
                <a:cs typeface="+mn-cs"/>
              </a:rPr>
              <a:t>ministère du Travail, de la Formation et du Développement des compétences, voire à d’autres </a:t>
            </a:r>
            <a:r>
              <a:rPr lang="fr-CA" sz="900"/>
              <a:t>procédures</a:t>
            </a:r>
            <a:r>
              <a:rPr lang="fr-CA" sz="900" kern="1200">
                <a:effectLst/>
                <a:latin typeface="+mn-lt"/>
                <a:ea typeface="+mn-ea"/>
                <a:cs typeface="+mn-cs"/>
              </a:rPr>
              <a:t> (ex. : audience devant le Tribunal des droits de la personne).</a:t>
            </a:r>
          </a:p>
          <a:p>
            <a:r>
              <a:rPr lang="fr-CA" sz="900" kern="1200">
                <a:effectLst/>
                <a:latin typeface="+mn-lt"/>
                <a:ea typeface="+mn-ea"/>
                <a:cs typeface="+mn-cs"/>
              </a:rPr>
              <a:t> </a:t>
            </a:r>
          </a:p>
          <a:p>
            <a:pPr lvl="0"/>
            <a:r>
              <a:rPr lang="fr-CA" sz="900" kern="1200">
                <a:effectLst/>
                <a:latin typeface="+mn-lt"/>
                <a:ea typeface="+mn-ea"/>
                <a:cs typeface="+mn-cs"/>
              </a:rPr>
              <a:t>Le signalement encourage les a</a:t>
            </a:r>
            <a:r>
              <a:rPr lang="fr-CA" sz="900"/>
              <a:t>utres à oser </a:t>
            </a:r>
            <a:r>
              <a:rPr lang="fr-CA" sz="900" kern="1200">
                <a:effectLst/>
                <a:latin typeface="+mn-lt"/>
                <a:ea typeface="+mn-ea"/>
                <a:cs typeface="+mn-cs"/>
              </a:rPr>
              <a:t>dénoncer</a:t>
            </a:r>
            <a:r>
              <a:rPr lang="fr-CA" sz="900"/>
              <a:t>. Il peut aussi aider les victimes à se sentir mieux</a:t>
            </a:r>
            <a:r>
              <a:rPr lang="fr-CA" sz="900" kern="1200">
                <a:effectLst/>
                <a:latin typeface="+mn-lt"/>
                <a:ea typeface="+mn-ea"/>
                <a:cs typeface="+mn-cs"/>
              </a:rPr>
              <a:t>.</a:t>
            </a:r>
          </a:p>
          <a:p>
            <a:r>
              <a:rPr lang="fr-CA" sz="900" kern="1200">
                <a:effectLst/>
                <a:latin typeface="+mn-lt"/>
                <a:ea typeface="+mn-ea"/>
                <a:cs typeface="+mn-cs"/>
              </a:rPr>
              <a:t> </a:t>
            </a:r>
          </a:p>
          <a:p>
            <a:pPr lvl="0"/>
            <a:r>
              <a:rPr lang="fr-CA" sz="900" kern="1200">
                <a:effectLst/>
                <a:latin typeface="+mn-lt"/>
                <a:ea typeface="+mn-ea"/>
                <a:cs typeface="+mn-cs"/>
              </a:rPr>
              <a:t>Enfin, </a:t>
            </a:r>
            <a:r>
              <a:rPr lang="fr-CA" sz="900"/>
              <a:t>le signalement </a:t>
            </a:r>
            <a:r>
              <a:rPr lang="fr-CA" sz="900" kern="1200">
                <a:effectLst/>
                <a:latin typeface="+mn-lt"/>
                <a:ea typeface="+mn-ea"/>
                <a:cs typeface="+mn-cs"/>
              </a:rPr>
              <a:t>permet d’avoir un portrait du comportement à ce moment précis. Le comportement pourrait</a:t>
            </a:r>
            <a:r>
              <a:rPr lang="fr-CA" sz="900"/>
              <a:t> s’améliorer ou s’aggraver au fil du temps, mais le signalement permet de faire le point sur celui-ci à ce moment précis</a:t>
            </a:r>
            <a:r>
              <a:rPr lang="fr-CA" sz="900" kern="1200">
                <a:effectLst/>
                <a:latin typeface="+mn-lt"/>
                <a:ea typeface="+mn-ea"/>
                <a:cs typeface="+mn-cs"/>
              </a:rPr>
              <a:t>. </a:t>
            </a:r>
          </a:p>
          <a:p>
            <a:r>
              <a:rPr lang="fr-CA" sz="900" kern="1200">
                <a:effectLst/>
                <a:latin typeface="+mn-lt"/>
                <a:ea typeface="+mn-ea"/>
                <a:cs typeface="+mn-cs"/>
              </a:rPr>
              <a:t> </a:t>
            </a:r>
          </a:p>
          <a:p>
            <a:r>
              <a:rPr lang="fr-CA" sz="900" b="1" kern="1200">
                <a:effectLst/>
                <a:latin typeface="+mn-lt"/>
                <a:ea typeface="+mn-ea"/>
                <a:cs typeface="+mn-cs"/>
              </a:rPr>
              <a:t>Contre </a:t>
            </a:r>
            <a:endParaRPr lang="fr-CA" sz="900" kern="1200">
              <a:effectLst/>
              <a:latin typeface="+mn-lt"/>
              <a:ea typeface="+mn-ea"/>
              <a:cs typeface="+mn-cs"/>
            </a:endParaRPr>
          </a:p>
          <a:p>
            <a:pPr lvl="0"/>
            <a:r>
              <a:rPr lang="fr-CA" sz="900" kern="1200">
                <a:effectLst/>
                <a:latin typeface="+mn-lt"/>
                <a:ea typeface="+mn-ea"/>
                <a:cs typeface="+mn-cs"/>
              </a:rPr>
              <a:t>Il se peut que l’employeur use tout de même de représailles; par contre, il s’expose alors à une poursuite. Le signalement peut avoir un effet délétère sur le milieu de travail</a:t>
            </a:r>
            <a:r>
              <a:rPr lang="fr-CA" sz="900"/>
              <a:t> : </a:t>
            </a:r>
            <a:r>
              <a:rPr lang="fr-CA" sz="900" kern="1200">
                <a:effectLst/>
                <a:latin typeface="+mn-lt"/>
                <a:ea typeface="+mn-ea"/>
                <a:cs typeface="+mn-cs"/>
              </a:rPr>
              <a:t>l’employeur pourrait décider de </a:t>
            </a:r>
            <a:r>
              <a:rPr lang="fr-CA" sz="900"/>
              <a:t>donner des tâches </a:t>
            </a:r>
            <a:r>
              <a:rPr lang="fr-CA" sz="900" kern="1200">
                <a:effectLst/>
                <a:latin typeface="+mn-lt"/>
                <a:ea typeface="+mn-ea"/>
                <a:cs typeface="+mn-cs"/>
              </a:rPr>
              <a:t>insignifiantes à la personne ayant porté plainte ou l’isoler. </a:t>
            </a:r>
            <a:r>
              <a:rPr lang="fr-CA" sz="900"/>
              <a:t>Dans ce cas, l’employé a des recours judiciaires</a:t>
            </a:r>
            <a:r>
              <a:rPr lang="fr-CA" sz="900" kern="1200">
                <a:effectLst/>
                <a:latin typeface="+mn-lt"/>
                <a:ea typeface="+mn-ea"/>
                <a:cs typeface="+mn-cs"/>
              </a:rPr>
              <a:t>. </a:t>
            </a:r>
          </a:p>
          <a:p>
            <a:r>
              <a:rPr lang="fr-CA" sz="900" kern="1200">
                <a:effectLst/>
                <a:latin typeface="+mn-lt"/>
                <a:ea typeface="+mn-ea"/>
                <a:cs typeface="+mn-cs"/>
              </a:rPr>
              <a:t> </a:t>
            </a:r>
          </a:p>
          <a:p>
            <a:pPr lvl="0"/>
            <a:r>
              <a:rPr lang="fr-CA" sz="900" kern="1200">
                <a:effectLst/>
                <a:latin typeface="+mn-lt"/>
                <a:ea typeface="+mn-ea"/>
                <a:cs typeface="+mn-cs"/>
              </a:rPr>
              <a:t>Il se peut aussi que l’employeur ou le gestionnaire ne prenne pas la plainte au sérieux et n’y donne pas suite. S’il n’y a pas de politique sur le harcèlement ou de procédure </a:t>
            </a:r>
            <a:r>
              <a:rPr lang="fr-CA" sz="900"/>
              <a:t>de règlement des plaintes </a:t>
            </a:r>
            <a:r>
              <a:rPr lang="fr-CA" sz="900" kern="1200">
                <a:effectLst/>
                <a:latin typeface="+mn-lt"/>
                <a:ea typeface="+mn-ea"/>
                <a:cs typeface="+mn-cs"/>
              </a:rPr>
              <a:t>en </a:t>
            </a:r>
            <a:r>
              <a:rPr lang="fr-CA" sz="900"/>
              <a:t>place, le</a:t>
            </a:r>
            <a:r>
              <a:rPr lang="fr-CA" sz="900" kern="1200">
                <a:effectLst/>
                <a:latin typeface="+mn-lt"/>
                <a:ea typeface="+mn-ea"/>
                <a:cs typeface="+mn-cs"/>
              </a:rPr>
              <a:t> minist</a:t>
            </a:r>
            <a:r>
              <a:rPr lang="fr-CA" sz="900"/>
              <a:t>ère pourrait être appelé à intervenir</a:t>
            </a:r>
            <a:r>
              <a:rPr lang="fr-CA" sz="900" kern="1200">
                <a:effectLst/>
                <a:latin typeface="+mn-lt"/>
                <a:ea typeface="+mn-ea"/>
                <a:cs typeface="+mn-cs"/>
              </a:rPr>
              <a:t>.</a:t>
            </a:r>
          </a:p>
          <a:p>
            <a:r>
              <a:rPr lang="fr-CA" sz="900" kern="1200">
                <a:effectLst/>
                <a:latin typeface="+mn-lt"/>
                <a:ea typeface="+mn-ea"/>
                <a:cs typeface="+mn-cs"/>
              </a:rPr>
              <a:t> </a:t>
            </a:r>
          </a:p>
          <a:p>
            <a:pPr lvl="0"/>
            <a:r>
              <a:rPr lang="fr-CA" sz="900" kern="1200">
                <a:effectLst/>
                <a:latin typeface="+mn-lt"/>
                <a:ea typeface="+mn-ea"/>
                <a:cs typeface="+mn-cs"/>
              </a:rPr>
              <a:t>Dans les petits organismes ou les localités, il peut être difficile d’assurer la confidentialité de la plainte et de l’enquête. Par contre, le </a:t>
            </a:r>
            <a:r>
              <a:rPr lang="fr-CA" sz="900" i="1" kern="1200">
                <a:effectLst/>
                <a:latin typeface="+mn-lt"/>
                <a:ea typeface="+mn-ea"/>
                <a:cs typeface="+mn-cs"/>
              </a:rPr>
              <a:t>signalement </a:t>
            </a:r>
            <a:r>
              <a:rPr lang="fr-CA" sz="900"/>
              <a:t>demeure confidentiel et ne peut être communiqué à quiconque, sauf si c’est nécessaire aux fins de l’enquête ou de la prise de mesures correctives ou encore si c’est requis par la loi. Selon la </a:t>
            </a:r>
            <a:r>
              <a:rPr lang="fr-CA" sz="900" i="1" kern="1200">
                <a:effectLst/>
                <a:latin typeface="+mn-lt"/>
                <a:ea typeface="+mn-ea"/>
                <a:cs typeface="+mn-cs"/>
              </a:rPr>
              <a:t>Loi sur la santé et la sécurité au travail </a:t>
            </a:r>
            <a:r>
              <a:rPr lang="fr-CA" sz="900" kern="1200">
                <a:effectLst/>
                <a:latin typeface="+mn-lt"/>
                <a:ea typeface="+mn-ea"/>
                <a:cs typeface="+mn-cs"/>
              </a:rPr>
              <a:t>(LSST), l’employeur est tenu d’enquêter à la suite d’une plainte, de la façon appropriée dans les circonstances. </a:t>
            </a:r>
          </a:p>
          <a:p>
            <a:r>
              <a:rPr lang="fr-CA" sz="900" kern="1200">
                <a:effectLst/>
                <a:latin typeface="+mn-lt"/>
                <a:ea typeface="+mn-ea"/>
                <a:cs typeface="+mn-cs"/>
              </a:rPr>
              <a:t> </a:t>
            </a:r>
          </a:p>
          <a:p>
            <a:r>
              <a:rPr lang="fr-CA" sz="900" kern="1200">
                <a:effectLst/>
                <a:latin typeface="+mn-lt"/>
                <a:ea typeface="+mn-ea"/>
                <a:cs typeface="+mn-cs"/>
              </a:rPr>
              <a:t>Voyez-vous d’autres raisons qui pourraient inciter quelqu’un à p</a:t>
            </a:r>
            <a:r>
              <a:rPr lang="fr-CA" sz="900"/>
              <a:t>orter </a:t>
            </a:r>
            <a:r>
              <a:rPr lang="fr-CA" sz="900" kern="1200">
                <a:effectLst/>
                <a:latin typeface="+mn-lt"/>
                <a:ea typeface="+mn-ea"/>
                <a:cs typeface="+mn-cs"/>
              </a:rPr>
              <a:t>plainte à l’interne</a:t>
            </a:r>
            <a:r>
              <a:rPr lang="fr-CA" sz="900"/>
              <a:t> </a:t>
            </a:r>
            <a:r>
              <a:rPr lang="fr-CA" sz="900" kern="1200">
                <a:effectLst/>
                <a:latin typeface="+mn-lt"/>
                <a:ea typeface="+mn-ea"/>
                <a:cs typeface="+mn-cs"/>
              </a:rPr>
              <a:t>ou à le décourager de le faire?</a:t>
            </a:r>
          </a:p>
          <a:p>
            <a:r>
              <a:rPr lang="fr-CA" sz="900" kern="1200">
                <a:effectLst/>
                <a:latin typeface="+mn-lt"/>
                <a:ea typeface="+mn-ea"/>
                <a:cs typeface="+mn-cs"/>
              </a:rPr>
              <a:t> </a:t>
            </a:r>
          </a:p>
          <a:p>
            <a:endParaRPr lang="fr-CA" sz="900"/>
          </a:p>
        </p:txBody>
      </p:sp>
      <p:sp>
        <p:nvSpPr>
          <p:cNvPr id="4" name="Slide Number Placeholder 3"/>
          <p:cNvSpPr>
            <a:spLocks noGrp="1"/>
          </p:cNvSpPr>
          <p:nvPr>
            <p:ph type="sldNum" sz="quarter" idx="10"/>
          </p:nvPr>
        </p:nvSpPr>
        <p:spPr/>
        <p:txBody>
          <a:bodyPr/>
          <a:lstStyle/>
          <a:p>
            <a:fld id="{69D2F9AB-3C90-481E-8C34-4F549BF455D7}" type="slidenum">
              <a:rPr lang="en-US" noProof="0" smtClean="0"/>
              <a:t>25</a:t>
            </a:fld>
            <a:endParaRPr lang="en-US" noProof="0"/>
          </a:p>
        </p:txBody>
      </p:sp>
    </p:spTree>
    <p:extLst>
      <p:ext uri="{BB962C8B-B14F-4D97-AF65-F5344CB8AC3E}">
        <p14:creationId xmlns:p14="http://schemas.microsoft.com/office/powerpoint/2010/main" val="200187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32910"/>
            <a:ext cx="5486400" cy="4743450"/>
          </a:xfrm>
        </p:spPr>
        <p:txBody>
          <a:bodyPr>
            <a:normAutofit/>
          </a:bodyPr>
          <a:lstStyle/>
          <a:p>
            <a:r>
              <a:rPr lang="fr-CA" sz="750" b="0"/>
              <a:t>Les cliniques juridiques communautaires et le </a:t>
            </a:r>
            <a:r>
              <a:rPr lang="fr-CA" sz="750"/>
              <a:t>Centre d’assistance juridique en matière de droits de la personne</a:t>
            </a:r>
            <a:r>
              <a:rPr lang="fr-CA" sz="750" b="0"/>
              <a:t> </a:t>
            </a:r>
            <a:r>
              <a:rPr lang="fr-CA" sz="750"/>
              <a:t>sont bien placés pour donner des conseils sur le harcèlement sexuel en milieu de travail</a:t>
            </a:r>
            <a:r>
              <a:rPr lang="fr-CA" sz="750" b="0"/>
              <a:t>. Les cliniques peuvent fournir des conseils juridiques gratuits et, dans certains cas, représenter des clients dans des affaires de harcèlement sexuel. Elles peuvent expliquer les options </a:t>
            </a:r>
            <a:r>
              <a:rPr lang="fr-CA" sz="750"/>
              <a:t>associées au règlement du </a:t>
            </a:r>
            <a:r>
              <a:rPr lang="fr-CA" sz="750" b="0"/>
              <a:t>harc</a:t>
            </a:r>
            <a:r>
              <a:rPr lang="fr-CA" sz="750"/>
              <a:t>èlement sexuel au travail ains</a:t>
            </a:r>
            <a:r>
              <a:rPr lang="fr-CA" sz="750" b="0"/>
              <a:t>i que les délais assortis à chaque procédure. </a:t>
            </a:r>
          </a:p>
          <a:p>
            <a:endParaRPr lang="fr-CA" sz="750" b="0"/>
          </a:p>
          <a:p>
            <a:r>
              <a:rPr lang="fr-CA" sz="750"/>
              <a:t>En cas de harcèlement criminel ou d’agression sexuelle, il faut communiquer avec la </a:t>
            </a:r>
            <a:r>
              <a:rPr lang="fr-CA" sz="750" b="0"/>
              <a:t>police, mais d’abord demander de l’aide et des conseils juridiques. La police a un processus distinct, puisqu’elle </a:t>
            </a:r>
            <a:r>
              <a:rPr lang="fr-CA" sz="750"/>
              <a:t>donne suite au dossier </a:t>
            </a:r>
            <a:r>
              <a:rPr lang="fr-CA" sz="750" b="0"/>
              <a:t>de </a:t>
            </a:r>
            <a:r>
              <a:rPr lang="fr-CA" sz="750"/>
              <a:t>sa</a:t>
            </a:r>
            <a:r>
              <a:rPr lang="fr-CA" sz="750" b="0"/>
              <a:t> propre initiative. Si des accusations criminelles sont déposées, la personne qui a porté plainte est exclue du processus</a:t>
            </a:r>
            <a:r>
              <a:rPr lang="fr-CA" sz="750"/>
              <a:t> – à moins d’être appelée comme témoin – </a:t>
            </a:r>
            <a:r>
              <a:rPr lang="fr-CA" sz="750" b="0"/>
              <a:t>et c’est la Couronne qui est chargée du dossier. Cela n’empêche toutefois pas la personne d’assister à l’audience du Tribunal des droits de la personne de l’Ontario (TDPO) ou de se prévaloir d’autres options juridiques externes : ces questions doivent être abordées avec une clinique juridique communautaire. </a:t>
            </a:r>
          </a:p>
          <a:p>
            <a:endParaRPr lang="fr-CA" sz="750" b="0"/>
          </a:p>
          <a:p>
            <a:r>
              <a:rPr lang="fr-CA" sz="750" b="0"/>
              <a:t>Le </a:t>
            </a:r>
            <a:r>
              <a:rPr lang="fr-CA" sz="750" kern="1200">
                <a:effectLst/>
                <a:latin typeface="+mn-lt"/>
                <a:ea typeface="+mn-ea"/>
                <a:cs typeface="+mn-cs"/>
              </a:rPr>
              <a:t>ministère du Travail, de la Formation et du Développement des compétences</a:t>
            </a:r>
            <a:r>
              <a:rPr lang="fr-CA" sz="750" b="0"/>
              <a:t> e</a:t>
            </a:r>
            <a:r>
              <a:rPr lang="fr-CA" sz="750"/>
              <a:t>n</a:t>
            </a:r>
            <a:r>
              <a:rPr lang="fr-CA" sz="750" b="0"/>
              <a:t>quêtera si l’employeur ne respecte pas la </a:t>
            </a:r>
            <a:r>
              <a:rPr lang="fr-CA" sz="750" b="0" i="1"/>
              <a:t>Loi sur la santé et la sécurité au travail</a:t>
            </a:r>
            <a:r>
              <a:rPr lang="fr-CA" sz="750" b="0"/>
              <a:t>. Ce dernier s’expose à des amendes s’il n’a pas enquêté ou mis en place </a:t>
            </a:r>
            <a:r>
              <a:rPr lang="fr-CA" sz="750"/>
              <a:t>une politique et un programme</a:t>
            </a:r>
            <a:r>
              <a:rPr lang="fr-CA" sz="750" b="0"/>
              <a:t>. </a:t>
            </a:r>
          </a:p>
          <a:p>
            <a:endParaRPr lang="fr-CA" sz="750" b="0"/>
          </a:p>
          <a:p>
            <a:r>
              <a:rPr lang="fr-CA" sz="750" b="0"/>
              <a:t>Le TDPO déterminera s’il y a eu discrimination au travail fondé sur le sexe ou le genre, et possiblement d’autres motifs liés aux droits de la personne, comme l’origine ethnique et le lieu d’origine. On parle d’intersectionnalité lorsque la discrimination est fondée sur deux motifs liés aux droits de la personne imbriqués. Le TDPO peut proposer des recours s’il juge qu’il </a:t>
            </a:r>
            <a:r>
              <a:rPr lang="fr-CA" sz="750"/>
              <a:t>y a eu</a:t>
            </a:r>
            <a:r>
              <a:rPr lang="fr-CA" sz="750" b="0"/>
              <a:t> harcèlement sexuel au travail. Il peut aussi tenir responsables le </a:t>
            </a:r>
            <a:r>
              <a:rPr lang="fr-CA" sz="750"/>
              <a:t>harceleur et </a:t>
            </a:r>
            <a:r>
              <a:rPr lang="fr-CA" sz="750" b="0"/>
              <a:t>votre employeur. </a:t>
            </a:r>
            <a:r>
              <a:rPr lang="fr-CA" sz="750"/>
              <a:t>De plus, il </a:t>
            </a:r>
            <a:r>
              <a:rPr lang="fr-CA" sz="750" b="0"/>
              <a:t>peut proposer des mesures de réparation non pécuniaires, comme imposer à l’employeur d’offrir une formation sur le harcèlement sexuel en milieu de travail. A</a:t>
            </a:r>
            <a:r>
              <a:rPr lang="fr-CA" sz="750"/>
              <a:t>vant de soumettre une requête, demandez conseil, puisque des </a:t>
            </a:r>
            <a:r>
              <a:rPr lang="fr-CA" sz="750" b="0"/>
              <a:t>délais s’appliquent, donc il faut connaître la procédure.</a:t>
            </a:r>
          </a:p>
          <a:p>
            <a:endParaRPr lang="fr-CA" sz="750" b="0"/>
          </a:p>
          <a:p>
            <a:r>
              <a:rPr lang="fr-CA" sz="750" kern="1200">
                <a:effectLst/>
                <a:latin typeface="+mn-lt"/>
                <a:ea typeface="+mn-ea"/>
                <a:cs typeface="+mn-cs"/>
              </a:rPr>
              <a:t>La Commission de la sécurité professionnelle et de l’assurance contre les accidents du travail (WSIB) indemnise les employés qui se sont blessés au travail. Pour avoir droit à ces indemnités, il faut que l’employeur souscrive à la </a:t>
            </a:r>
            <a:r>
              <a:rPr lang="fr-CA" sz="750"/>
              <a:t>couverture de la </a:t>
            </a:r>
            <a:r>
              <a:rPr lang="fr-CA" sz="750" kern="1200">
                <a:effectLst/>
                <a:latin typeface="+mn-lt"/>
                <a:ea typeface="+mn-ea"/>
                <a:cs typeface="+mn-cs"/>
              </a:rPr>
              <a:t>WSIB et que l’employé demande que les frais de counseling ou de </a:t>
            </a:r>
            <a:r>
              <a:rPr lang="fr-CA" sz="750"/>
              <a:t>physiothérapie découlant de la blessure soient payés</a:t>
            </a:r>
            <a:r>
              <a:rPr lang="fr-CA" sz="750" kern="1200">
                <a:effectLst/>
                <a:latin typeface="+mn-lt"/>
                <a:ea typeface="+mn-ea"/>
                <a:cs typeface="+mn-cs"/>
              </a:rPr>
              <a:t>. L’employé peut faire une réclamation sous </a:t>
            </a:r>
            <a:r>
              <a:rPr lang="fr-CA" sz="750"/>
              <a:t>deux catégories </a:t>
            </a:r>
            <a:r>
              <a:rPr lang="fr-CA" sz="750" kern="1200">
                <a:effectLst/>
                <a:latin typeface="+mn-lt"/>
                <a:ea typeface="+mn-ea"/>
                <a:cs typeface="+mn-cs"/>
              </a:rPr>
              <a:t>: stress traumatique et stress chronique. Or, ces réclamations sont souvent rejetées puisqu’elles sont très difficiles à prouver. Le délai pour déposer une requête est aussi très court. L’employé qui fait une réclamation ne peut généralement pas poursuivre l’employeur pour la blessure subie. Bien que l’employé puisse déposer une requête pour atteinte aux droits de la personne, le </a:t>
            </a:r>
            <a:r>
              <a:rPr lang="fr-CA" sz="750" b="0"/>
              <a:t>TDPO</a:t>
            </a:r>
            <a:r>
              <a:rPr lang="fr-CA" sz="750" kern="1200">
                <a:effectLst/>
                <a:latin typeface="+mn-lt"/>
                <a:ea typeface="+mn-ea"/>
                <a:cs typeface="+mn-cs"/>
              </a:rPr>
              <a:t> attendra </a:t>
            </a:r>
            <a:r>
              <a:rPr lang="fr-CA" sz="750"/>
              <a:t>généralement la décision de la </a:t>
            </a:r>
            <a:r>
              <a:rPr lang="fr-CA" sz="750" kern="1200">
                <a:effectLst/>
                <a:latin typeface="+mn-lt"/>
                <a:ea typeface="+mn-ea"/>
                <a:cs typeface="+mn-cs"/>
              </a:rPr>
              <a:t>WSIB avant de trancher, et ne traitera pas la même question. C’est pourquoi il est important d’obtenir rapidement des conseils juridiques avant de présenter une réclamation </a:t>
            </a:r>
            <a:r>
              <a:rPr lang="fr-CA" sz="750" b="1" kern="1200">
                <a:effectLst/>
                <a:latin typeface="+mn-lt"/>
                <a:ea typeface="+mn-ea"/>
                <a:cs typeface="+mn-cs"/>
              </a:rPr>
              <a:t>(insistez là-dessus)</a:t>
            </a:r>
            <a:r>
              <a:rPr lang="fr-CA" sz="750" kern="1200">
                <a:effectLst/>
                <a:latin typeface="+mn-lt"/>
                <a:ea typeface="+mn-ea"/>
                <a:cs typeface="+mn-cs"/>
              </a:rPr>
              <a:t>. </a:t>
            </a:r>
          </a:p>
          <a:p>
            <a:endParaRPr lang="fr-CA" sz="750" b="0"/>
          </a:p>
          <a:p>
            <a:r>
              <a:rPr lang="fr-CA" sz="750" b="0"/>
              <a:t>Si l’employé est syndiqué, le représentant syndical devait être en mesure de lui parler de ses options. Habituellement, il faut déposer un grief avant de s’</a:t>
            </a:r>
            <a:r>
              <a:rPr lang="fr-CA" sz="750"/>
              <a:t>engager dans un autre processus</a:t>
            </a:r>
            <a:r>
              <a:rPr lang="fr-CA" sz="750" b="0"/>
              <a:t>. </a:t>
            </a:r>
          </a:p>
          <a:p>
            <a:endParaRPr lang="fr-CA" sz="750" b="0"/>
          </a:p>
          <a:p>
            <a:r>
              <a:rPr lang="fr-CA" sz="750" b="0"/>
              <a:t>Enfin, il est possible de poursuivre l’employeur pour le harcèlement. </a:t>
            </a:r>
            <a:r>
              <a:rPr lang="fr-CA" sz="750"/>
              <a:t>Bien que ce comportement soit difficile à </a:t>
            </a:r>
            <a:r>
              <a:rPr lang="fr-CA" sz="750" b="0"/>
              <a:t>prouver, il </a:t>
            </a:r>
            <a:r>
              <a:rPr lang="fr-CA" sz="750"/>
              <a:t>existe des </a:t>
            </a:r>
            <a:r>
              <a:rPr lang="fr-CA" sz="750" b="0"/>
              <a:t>options. Souvent, on parle de congédiement déguisé, c’est-à-dire qu’après que l’employé a signalé une situation de harcèlement, </a:t>
            </a:r>
            <a:r>
              <a:rPr lang="fr-CA" sz="750"/>
              <a:t>l’e</a:t>
            </a:r>
            <a:r>
              <a:rPr lang="fr-CA" sz="750" b="0"/>
              <a:t>mployeur n’a rien fait ou le harcèlement a continué, donc l’employé a dû quitter son emploi en raison du climat de travail délétère. Mieux vaut demander conseil avant de se lancer dans une poursuite civile. </a:t>
            </a:r>
          </a:p>
          <a:p>
            <a:endParaRPr lang="fr-CA" sz="750" b="0"/>
          </a:p>
          <a:p>
            <a:r>
              <a:rPr lang="fr-CA" sz="750"/>
              <a:t>Il faut tout c</a:t>
            </a:r>
            <a:r>
              <a:rPr lang="fr-CA" sz="750" b="0"/>
              <a:t>onsigner, mais garder les notes </a:t>
            </a:r>
            <a:r>
              <a:rPr lang="fr-CA" sz="750"/>
              <a:t>ailleurs qu’au </a:t>
            </a:r>
            <a:r>
              <a:rPr lang="fr-CA" sz="750" b="0"/>
              <a:t>travail.</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26</a:t>
            </a:fld>
            <a:endParaRPr lang="en-US" noProof="0"/>
          </a:p>
        </p:txBody>
      </p:sp>
    </p:spTree>
    <p:extLst>
      <p:ext uri="{BB962C8B-B14F-4D97-AF65-F5344CB8AC3E}">
        <p14:creationId xmlns:p14="http://schemas.microsoft.com/office/powerpoint/2010/main" val="21626032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16780"/>
          </a:xfrm>
        </p:spPr>
        <p:txBody>
          <a:bodyPr/>
          <a:lstStyle/>
          <a:p>
            <a:r>
              <a:rPr lang="fr-CA" sz="1000"/>
              <a:t>Selon le milieu de travail et la gravité du harcèlement, il vaut habituellement mieux faire un signalement à l’interne avant d’en faire un à l’externe</a:t>
            </a:r>
            <a:r>
              <a:rPr lang="fr-CA" sz="1000" baseline="0"/>
              <a:t>. Si l’auteur du harcèlement est l’employeu</a:t>
            </a:r>
            <a:r>
              <a:rPr lang="fr-CA" sz="1000"/>
              <a:t>r, si ce dernier ne prend pas la plainte au sérieux ou si le comportement en cause est grave ou criminel, il se peut que le travailleur préfère faire un signalement à l’externe</a:t>
            </a:r>
            <a:r>
              <a:rPr lang="fr-CA" sz="1000" baseline="0"/>
              <a:t>. Il est souvent conseillé de signaler le comportement à l’interne ET à l’externe.</a:t>
            </a:r>
          </a:p>
          <a:p>
            <a:endParaRPr lang="fr-CA" sz="1000" baseline="0"/>
          </a:p>
          <a:p>
            <a:r>
              <a:rPr lang="fr-CA" sz="1000" b="0" baseline="0"/>
              <a:t>Si le signalement est fait à l’externe, la victime </a:t>
            </a:r>
            <a:r>
              <a:rPr lang="fr-CA" sz="1000"/>
              <a:t>risque d’avoir plus de contrôle sur </a:t>
            </a:r>
            <a:r>
              <a:rPr lang="fr-CA" sz="1000" b="0" baseline="0"/>
              <a:t>le processus et le résultat. </a:t>
            </a:r>
          </a:p>
          <a:p>
            <a:endParaRPr lang="fr-CA" sz="1000" b="0" baseline="0"/>
          </a:p>
          <a:p>
            <a:r>
              <a:rPr lang="fr-CA" sz="1000" b="0" baseline="0"/>
              <a:t>Les signalements</a:t>
            </a:r>
            <a:r>
              <a:rPr lang="fr-CA" sz="1000" b="0"/>
              <a:t> </a:t>
            </a:r>
            <a:r>
              <a:rPr lang="fr-CA" sz="1000" b="0" baseline="0"/>
              <a:t>à l’externe attirent souvent plus l’attention des employeurs sur ce qui se passe dans leur milieu de travail, puisqu’ils s’exposent à des amendes ou à d’autres risques pécuniaires. </a:t>
            </a:r>
          </a:p>
          <a:p>
            <a:endParaRPr lang="fr-CA" sz="1000" b="0" baseline="0"/>
          </a:p>
          <a:p>
            <a:r>
              <a:rPr lang="fr-CA" sz="1000" b="0" baseline="0"/>
              <a:t>Les employeurs peuvent être tenus responsables de la conduite de leurs employés et pourraient avoir à payer une indemnité pour avoir enfreint la politique ou </a:t>
            </a:r>
            <a:r>
              <a:rPr lang="fr-CA" sz="1000"/>
              <a:t>la loi (e</a:t>
            </a:r>
            <a:r>
              <a:rPr lang="fr-CA" sz="1000" b="0" baseline="0"/>
              <a:t>x. : le </a:t>
            </a:r>
            <a:r>
              <a:rPr lang="fr-CA" sz="1000" b="0" i="1" baseline="0"/>
              <a:t>Code des droits de la personne</a:t>
            </a:r>
            <a:r>
              <a:rPr lang="fr-CA" sz="1000" b="0" baseline="0"/>
              <a:t>).</a:t>
            </a:r>
          </a:p>
          <a:p>
            <a:endParaRPr lang="fr-CA" sz="1000" b="0" baseline="0"/>
          </a:p>
          <a:p>
            <a:r>
              <a:rPr lang="fr-CA" sz="1000"/>
              <a:t>Les e</a:t>
            </a:r>
            <a:r>
              <a:rPr lang="fr-CA" sz="1000" b="0" baseline="0"/>
              <a:t>mployeurs peuvent aussi avoir à prendre des mesures d’intérêt public, c’est-à-dire assumer la responsabilité du harc</a:t>
            </a:r>
            <a:r>
              <a:rPr lang="fr-CA" sz="1000"/>
              <a:t>èlement au travail en donnant de la formation ou de l’i</a:t>
            </a:r>
            <a:r>
              <a:rPr lang="fr-CA" sz="1000" b="0" baseline="0"/>
              <a:t>nformation sur le sujet </a:t>
            </a:r>
            <a:r>
              <a:rPr lang="fr-CA" sz="1000"/>
              <a:t>ou encore </a:t>
            </a:r>
            <a:r>
              <a:rPr lang="fr-CA" sz="1000" b="0" baseline="0"/>
              <a:t>en adoptant de nouvelles politiques internes. </a:t>
            </a:r>
          </a:p>
          <a:p>
            <a:endParaRPr lang="fr-CA" sz="1000" b="0" baseline="0"/>
          </a:p>
          <a:p>
            <a:r>
              <a:rPr lang="fr-CA" sz="1000" b="0" baseline="0"/>
              <a:t>Par contre, il est difficile de se confier sur une expérience de harcèlement sexuel. Il faut souvent parler à un avoca</a:t>
            </a:r>
            <a:r>
              <a:rPr lang="fr-CA" sz="1000"/>
              <a:t>t avant de </a:t>
            </a:r>
            <a:r>
              <a:rPr lang="fr-CA" sz="1000" b="0" baseline="0"/>
              <a:t>choisir </a:t>
            </a:r>
            <a:r>
              <a:rPr lang="fr-CA" sz="1000"/>
              <a:t>le processus externe </a:t>
            </a:r>
            <a:r>
              <a:rPr lang="fr-CA" sz="1000" b="0" baseline="0"/>
              <a:t>approprié, puis suivre la procédure officielle, qui nécessite de raconter son histoire, par exemple lors d’une audience. Ces procédures sont souvent longues, ce qui peut faire durer la situation</a:t>
            </a:r>
            <a:r>
              <a:rPr lang="fr-CA" sz="1000"/>
              <a:t> et </a:t>
            </a:r>
            <a:r>
              <a:rPr lang="fr-CA" sz="1000" b="0" baseline="0"/>
              <a:t>créer une tension </a:t>
            </a:r>
            <a:r>
              <a:rPr lang="fr-CA" sz="1000"/>
              <a:t>et du stress en milieu de travail</a:t>
            </a:r>
            <a:r>
              <a:rPr lang="fr-CA" sz="1000" b="0" baseline="0"/>
              <a:t>. Certaines personnes peuvent craindre de parler de leur situation</a:t>
            </a:r>
            <a:r>
              <a:rPr lang="fr-CA" sz="1000" b="0"/>
              <a:t> </a:t>
            </a:r>
            <a:r>
              <a:rPr lang="fr-CA" sz="1000" b="0" baseline="0"/>
              <a:t>en dehor</a:t>
            </a:r>
            <a:r>
              <a:rPr lang="fr-CA" sz="1000"/>
              <a:t>s du travail par peur de ne pas être crues</a:t>
            </a:r>
            <a:r>
              <a:rPr lang="fr-CA" sz="1000" b="0" baseline="0"/>
              <a:t>, surtout s’il n’y a pas de témoins de l’incident. En outre, il n’est pas rare que les gens décident de ne pas dénoncer pour éviter la </a:t>
            </a:r>
            <a:r>
              <a:rPr lang="fr-CA" sz="1000"/>
              <a:t>stigmatisation et la </a:t>
            </a:r>
            <a:r>
              <a:rPr lang="fr-CA" sz="1000" err="1"/>
              <a:t>mésinformation</a:t>
            </a:r>
            <a:r>
              <a:rPr lang="fr-CA" sz="1000"/>
              <a:t> associées au harcèlement sexuel</a:t>
            </a:r>
            <a:r>
              <a:rPr lang="fr-CA" sz="1000" b="0" baseline="0"/>
              <a:t>. </a:t>
            </a:r>
          </a:p>
          <a:p>
            <a:endParaRPr lang="fr-CA" sz="1000" b="0" baseline="0"/>
          </a:p>
          <a:p>
            <a:r>
              <a:rPr lang="fr-CA" sz="1000" b="0" baseline="0"/>
              <a:t>Invitez les personnes à demander du soutien psychologique pour franchir les différentes étapes, que le signalement soit fait </a:t>
            </a:r>
            <a:r>
              <a:rPr lang="fr-CA" sz="1000"/>
              <a:t>à l’interne ou à l’externe.</a:t>
            </a:r>
            <a:r>
              <a:rPr lang="fr-CA" sz="1000" b="0" baseline="0"/>
              <a:t> </a:t>
            </a:r>
            <a:endParaRPr lang="fr-CA" sz="1000" b="0"/>
          </a:p>
        </p:txBody>
      </p:sp>
      <p:sp>
        <p:nvSpPr>
          <p:cNvPr id="4" name="Slide Number Placeholder 3"/>
          <p:cNvSpPr>
            <a:spLocks noGrp="1"/>
          </p:cNvSpPr>
          <p:nvPr>
            <p:ph type="sldNum" sz="quarter" idx="10"/>
          </p:nvPr>
        </p:nvSpPr>
        <p:spPr>
          <a:xfrm>
            <a:off x="3666887" y="8685213"/>
            <a:ext cx="2971800" cy="458787"/>
          </a:xfrm>
        </p:spPr>
        <p:txBody>
          <a:bodyPr/>
          <a:lstStyle/>
          <a:p>
            <a:fld id="{69D2F9AB-3C90-481E-8C34-4F549BF455D7}" type="slidenum">
              <a:rPr lang="en-US" noProof="0" smtClean="0"/>
              <a:t>27</a:t>
            </a:fld>
            <a:endParaRPr lang="en-US" noProof="0"/>
          </a:p>
        </p:txBody>
      </p:sp>
    </p:spTree>
    <p:extLst>
      <p:ext uri="{BB962C8B-B14F-4D97-AF65-F5344CB8AC3E}">
        <p14:creationId xmlns:p14="http://schemas.microsoft.com/office/powerpoint/2010/main" val="2469129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auto">
              <a:buNone/>
            </a:pPr>
            <a:r>
              <a:rPr lang="fr-CA" b="0"/>
              <a:t>Lisez la mise en situation, puis posez les questions </a:t>
            </a:r>
            <a:r>
              <a:rPr lang="fr-CA"/>
              <a:t>en continuant d’afficher la diapositive</a:t>
            </a:r>
            <a:r>
              <a:rPr lang="fr-CA" b="0"/>
              <a:t>.</a:t>
            </a:r>
          </a:p>
          <a:p>
            <a:pPr marL="0" indent="0" fontAlgn="auto">
              <a:buNone/>
            </a:pPr>
            <a:endParaRPr lang="fr-CA" b="0"/>
          </a:p>
          <a:p>
            <a:pPr marL="0" indent="0" fontAlgn="auto">
              <a:buNone/>
            </a:pPr>
            <a:r>
              <a:rPr lang="fr-CA" b="0"/>
              <a:t>Vous pouvez </a:t>
            </a:r>
            <a:r>
              <a:rPr lang="fr-CA"/>
              <a:t>séparer le groupe </a:t>
            </a:r>
            <a:r>
              <a:rPr lang="fr-CA" b="0"/>
              <a:t>en équipes pour les discussions ou discuter en plénière.</a:t>
            </a:r>
          </a:p>
          <a:p>
            <a:endParaRPr lang="fr-CA"/>
          </a:p>
          <a:p>
            <a:endParaRPr lang="fr-CA"/>
          </a:p>
          <a:p>
            <a:r>
              <a:rPr lang="fr-CA"/>
              <a:t>Consultez les options dans le document « Les trois types de harcèlement sexuel ».</a:t>
            </a:r>
          </a:p>
        </p:txBody>
      </p:sp>
      <p:sp>
        <p:nvSpPr>
          <p:cNvPr id="4" name="Slide Number Placeholder 3"/>
          <p:cNvSpPr>
            <a:spLocks noGrp="1"/>
          </p:cNvSpPr>
          <p:nvPr>
            <p:ph type="sldNum" sz="quarter" idx="5"/>
          </p:nvPr>
        </p:nvSpPr>
        <p:spPr/>
        <p:txBody>
          <a:bodyPr/>
          <a:lstStyle/>
          <a:p>
            <a:fld id="{69D2F9AB-3C90-481E-8C34-4F549BF455D7}" type="slidenum">
              <a:rPr lang="en-US" smtClean="0"/>
              <a:t>28</a:t>
            </a:fld>
            <a:endParaRPr lang="en-US"/>
          </a:p>
        </p:txBody>
      </p:sp>
    </p:spTree>
    <p:extLst>
      <p:ext uri="{BB962C8B-B14F-4D97-AF65-F5344CB8AC3E}">
        <p14:creationId xmlns:p14="http://schemas.microsoft.com/office/powerpoint/2010/main" val="9497477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86300"/>
          </a:xfrm>
        </p:spPr>
        <p:txBody>
          <a:bodyPr/>
          <a:lstStyle/>
          <a:p>
            <a:r>
              <a:rPr lang="fr-CA" sz="1100"/>
              <a:t>Oui, il s’agit de harcèlement sexuel. Même si la situation s’est produite après les heures de travail, elle s’est quand même passée sur les lieux, donc il y a un lien avec l’emploi. Les deux employés sont présents, le comportement du collègue a physiquement lieu au travail, et la cliente se préparait à partir, mais était encore sur place. Le fait qu’il n’y ait aucun témoin ne change rien. Les bruits de nature sexuelle peuvent être considérés comme du harcèlement (voir le diagramme ou la liste des conduites). Les bisous sonores, les sifflements et les autres bruits à teneur sexuelle font partie des conduites vexatoires et importunes. Dans cette situation, il y a aussi un enjeu de sécurité : il n’y a personne autour, alors est-ce qu’il pourrait y avoir escalade? Que se passera-t-il si personne n’intervient? </a:t>
            </a:r>
          </a:p>
          <a:p>
            <a:endParaRPr lang="fr-CA" sz="1100"/>
          </a:p>
          <a:p>
            <a:r>
              <a:rPr lang="fr-CA" sz="1100"/>
              <a:t>Si ça vous arrivait : dites au collègue d’arrêter, signalez le harcèlement, parlez à un gestionnaire, demandez à changer de quart de travail ou à ne plus travailler avec cette personne. Communiquez avec une clinique d’aide juridique pour connaître vos options. </a:t>
            </a:r>
          </a:p>
          <a:p>
            <a:endParaRPr lang="fr-CA" sz="1100"/>
          </a:p>
          <a:p>
            <a:r>
              <a:rPr lang="fr-CA" sz="1100"/>
              <a:t>L’environnement de travail pourrait devenir toxique : il se peut que la cliente peine à aller travailler, s’inquiète, se sente anxieuse ou bouleversée. Les répercussions peuvent se répercuter sur d’autres employés si le quart de travail n’est pas couvert ou si l’auteur du harcèlement fait la même chose à d’autres collègues, ce qui est souvent le cas dans ce genre de situation. </a:t>
            </a:r>
          </a:p>
          <a:p>
            <a:endParaRPr lang="fr-CA" sz="1100"/>
          </a:p>
          <a:p>
            <a:r>
              <a:rPr lang="fr-CA" sz="1100"/>
              <a:t>Faites savoir à votre cliente qu’elle peut obtenir de l’aide. Offrez-lui de l’aiguiller vers une clinique juridique, de l’aider à consigner les détails et la date des incidents pour qu’elle puisse mieux s’en souvenir plus tard. Rappelez-lui qu’il y a des délais précis pour chaque option, donc qu’elle doit réfléchir à ce qu’elle veut faire. Aiguillez-la vers d’autres ressources de soutien psychologique et physique. </a:t>
            </a:r>
          </a:p>
        </p:txBody>
      </p:sp>
      <p:sp>
        <p:nvSpPr>
          <p:cNvPr id="4" name="Slide Number Placeholder 3"/>
          <p:cNvSpPr>
            <a:spLocks noGrp="1"/>
          </p:cNvSpPr>
          <p:nvPr>
            <p:ph type="sldNum" sz="quarter" idx="5"/>
          </p:nvPr>
        </p:nvSpPr>
        <p:spPr>
          <a:xfrm>
            <a:off x="3687288" y="8685213"/>
            <a:ext cx="2971800" cy="458787"/>
          </a:xfrm>
        </p:spPr>
        <p:txBody>
          <a:bodyPr/>
          <a:lstStyle/>
          <a:p>
            <a:fld id="{69D2F9AB-3C90-481E-8C34-4F549BF455D7}" type="slidenum">
              <a:rPr lang="en-US" noProof="0" smtClean="0"/>
              <a:t>29</a:t>
            </a:fld>
            <a:endParaRPr lang="en-US" noProof="0"/>
          </a:p>
        </p:txBody>
      </p:sp>
    </p:spTree>
    <p:extLst>
      <p:ext uri="{BB962C8B-B14F-4D97-AF65-F5344CB8AC3E}">
        <p14:creationId xmlns:p14="http://schemas.microsoft.com/office/powerpoint/2010/main" val="34594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97274"/>
          </a:xfrm>
        </p:spPr>
        <p:txBody>
          <a:bodyPr/>
          <a:lstStyle/>
          <a:p>
            <a:pPr marL="345369" indent="-345369">
              <a:lnSpc>
                <a:spcPct val="115000"/>
              </a:lnSpc>
              <a:spcBef>
                <a:spcPts val="604"/>
              </a:spcBef>
              <a:spcAft>
                <a:spcPts val="604"/>
              </a:spcAft>
              <a:buFont typeface="Symbol" panose="05050102010706020507" pitchFamily="18" charset="2"/>
              <a:buChar char=""/>
            </a:pPr>
            <a:r>
              <a:rPr lang="fr-CA" sz="1400">
                <a:ea typeface="Heiti TC Medium"/>
              </a:rPr>
              <a:t>Précisez que vous avez l’intention de suivre ce programme, mais que vous êtes ouvert aux questions et à la discussion au fil de l’atelier. Indiquez qu’une pause est prévue.  </a:t>
            </a:r>
          </a:p>
          <a:p>
            <a:pPr marL="0" indent="0">
              <a:lnSpc>
                <a:spcPct val="115000"/>
              </a:lnSpc>
              <a:spcBef>
                <a:spcPts val="604"/>
              </a:spcBef>
              <a:spcAft>
                <a:spcPts val="604"/>
              </a:spcAft>
              <a:buFont typeface="Symbol" panose="05050102010706020507" pitchFamily="18" charset="2"/>
              <a:buNone/>
            </a:pPr>
            <a:endParaRPr lang="fr-CA" sz="1400">
              <a:ea typeface="Yu Mincho" panose="02020400000000000000" pitchFamily="18" charset="-128"/>
            </a:endParaRPr>
          </a:p>
          <a:p>
            <a:pPr marL="345369" lvl="0" indent="-345369">
              <a:spcBef>
                <a:spcPts val="604"/>
              </a:spcBef>
              <a:spcAft>
                <a:spcPts val="604"/>
              </a:spcAft>
              <a:buFont typeface="Symbol" panose="05050102010706020507" pitchFamily="18" charset="2"/>
              <a:buChar char=""/>
              <a:tabLst>
                <a:tab pos="230246" algn="l"/>
                <a:tab pos="460492" algn="l"/>
              </a:tabLst>
              <a:defRPr/>
            </a:pPr>
            <a:r>
              <a:rPr lang="fr-CA" sz="1400">
                <a:ea typeface="Heiti TC Medium"/>
              </a:rPr>
              <a:t>Discutez du rôle des travailleurs communautaires, soit faire de l’aiguillage, fournir de l’information pertinente, notamment des renseignements juridiques, et assurer la compréhension de ce qui est communiqué. Les travailleurs communautaires ne donnent </a:t>
            </a:r>
            <a:r>
              <a:rPr lang="fr-CA" sz="1400" b="1">
                <a:ea typeface="Heiti TC Medium"/>
              </a:rPr>
              <a:t>pas</a:t>
            </a:r>
            <a:r>
              <a:rPr lang="fr-CA" sz="1400">
                <a:ea typeface="Heiti TC Medium"/>
              </a:rPr>
              <a:t> de conseils juridiques, ne font pas de recommandations et ne prédisent pas ce qui arrivera.  </a:t>
            </a:r>
          </a:p>
          <a:p>
            <a:pPr marL="0" lvl="0" indent="0">
              <a:spcBef>
                <a:spcPts val="604"/>
              </a:spcBef>
              <a:spcAft>
                <a:spcPts val="604"/>
              </a:spcAft>
              <a:buFont typeface="Symbol" panose="05050102010706020507" pitchFamily="18" charset="2"/>
              <a:buNone/>
              <a:tabLst>
                <a:tab pos="230246" algn="l"/>
                <a:tab pos="460492" algn="l"/>
              </a:tabLst>
              <a:defRPr/>
            </a:pPr>
            <a:endParaRPr lang="fr-CA" sz="1400">
              <a:ea typeface="Heiti TC Medium"/>
            </a:endParaRPr>
          </a:p>
          <a:p>
            <a:pPr marL="345369" marR="0" lvl="0" indent="-345369" algn="l" defTabSz="914400" rtl="0" eaLnBrk="1" fontAlgn="auto" latinLnBrk="0" hangingPunct="1">
              <a:lnSpc>
                <a:spcPct val="100000"/>
              </a:lnSpc>
              <a:spcBef>
                <a:spcPts val="604"/>
              </a:spcBef>
              <a:spcAft>
                <a:spcPts val="604"/>
              </a:spcAft>
              <a:buClrTx/>
              <a:buSzTx/>
              <a:buFont typeface="Symbol" panose="05050102010706020507" pitchFamily="18" charset="2"/>
              <a:buChar char=""/>
              <a:tabLst>
                <a:tab pos="230246" algn="l"/>
                <a:tab pos="460492" algn="l"/>
              </a:tabLst>
              <a:defRPr/>
            </a:pPr>
            <a:r>
              <a:rPr lang="fr-CA" sz="1400">
                <a:ea typeface="Times New Roman" panose="02020603050405020304" pitchFamily="18" charset="0"/>
              </a:rPr>
              <a:t>La formation d’aujourd’hui vise à expliquer ce qu’est le harcèlement sexuel, la façon de le reconnaître, quelques recours juridiques possibles et à qui s’adresser pour obtenir de l’aide.</a:t>
            </a:r>
          </a:p>
          <a:p>
            <a:pPr marL="0" marR="0" lvl="0" indent="0" algn="l" defTabSz="914400" rtl="0" eaLnBrk="1" fontAlgn="auto" latinLnBrk="0" hangingPunct="1">
              <a:lnSpc>
                <a:spcPct val="100000"/>
              </a:lnSpc>
              <a:spcBef>
                <a:spcPts val="604"/>
              </a:spcBef>
              <a:spcAft>
                <a:spcPts val="604"/>
              </a:spcAft>
              <a:buClrTx/>
              <a:buSzTx/>
              <a:buFont typeface="Symbol" panose="05050102010706020507" pitchFamily="18" charset="2"/>
              <a:buNone/>
              <a:tabLst>
                <a:tab pos="230246" algn="l"/>
                <a:tab pos="460492" algn="l"/>
              </a:tabLst>
              <a:defRPr/>
            </a:pPr>
            <a:endParaRPr lang="fr-CA" sz="1400">
              <a:highlight>
                <a:srgbClr val="00FF00"/>
              </a:highlight>
              <a:ea typeface="Times New Roman" panose="02020603050405020304" pitchFamily="18" charset="0"/>
            </a:endParaRPr>
          </a:p>
          <a:p>
            <a:pPr marL="345369" lvl="0" indent="-345369">
              <a:spcBef>
                <a:spcPts val="604"/>
              </a:spcBef>
              <a:spcAft>
                <a:spcPts val="604"/>
              </a:spcAft>
              <a:buFont typeface="Symbol" panose="05050102010706020507" pitchFamily="18" charset="2"/>
              <a:buChar char=""/>
              <a:tabLst>
                <a:tab pos="230246" algn="l"/>
                <a:tab pos="460492" algn="l"/>
              </a:tabLst>
              <a:defRPr/>
            </a:pPr>
            <a:r>
              <a:rPr lang="fr-CA" sz="1400">
                <a:ea typeface="Times New Roman" panose="02020603050405020304" pitchFamily="18" charset="0"/>
              </a:rPr>
              <a:t>Dites aux participants qu’ils recevront la présentation après la formation, ainsi que le lien de la vidéo et que les dernières diapositives contiennent une liste de ressources utiles.</a:t>
            </a:r>
          </a:p>
          <a:p>
            <a:pPr marL="0" lvl="0" indent="0">
              <a:spcBef>
                <a:spcPts val="604"/>
              </a:spcBef>
              <a:spcAft>
                <a:spcPts val="604"/>
              </a:spcAft>
              <a:buFont typeface="Symbol" panose="05050102010706020507" pitchFamily="18" charset="2"/>
              <a:buNone/>
              <a:tabLst>
                <a:tab pos="230246" algn="l"/>
                <a:tab pos="460492" algn="l"/>
              </a:tabLst>
              <a:defRPr/>
            </a:pPr>
            <a:endParaRPr lang="fr-CA" sz="1400">
              <a:ea typeface="Times New Roman" panose="02020603050405020304" pitchFamily="18" charset="0"/>
            </a:endParaRPr>
          </a:p>
          <a:p>
            <a:pPr marL="345369" lvl="0" indent="-345369">
              <a:spcBef>
                <a:spcPts val="604"/>
              </a:spcBef>
              <a:spcAft>
                <a:spcPts val="604"/>
              </a:spcAft>
              <a:buFont typeface="Symbol" panose="05050102010706020507" pitchFamily="18" charset="2"/>
              <a:buChar char=""/>
              <a:tabLst>
                <a:tab pos="230246" algn="l"/>
                <a:tab pos="460492" algn="l"/>
              </a:tabLst>
              <a:defRPr/>
            </a:pPr>
            <a:r>
              <a:rPr lang="fr-CA" sz="1400">
                <a:ea typeface="Times New Roman" panose="02020603050405020304" pitchFamily="18" charset="0"/>
              </a:rPr>
              <a:t>Une évaluation sera aussi partagée à la fin pour recueillir les commentaires. </a:t>
            </a:r>
            <a:endParaRPr lang="fr-CA" sz="1400">
              <a:ea typeface="Heiti TC Medium"/>
            </a:endParaRPr>
          </a:p>
          <a:p>
            <a:pPr marL="345369" indent="-345369">
              <a:spcBef>
                <a:spcPts val="604"/>
              </a:spcBef>
              <a:spcAft>
                <a:spcPts val="604"/>
              </a:spcAft>
              <a:buFont typeface="Symbol" panose="05050102010706020507" pitchFamily="18" charset="2"/>
              <a:buChar char=""/>
              <a:tabLst>
                <a:tab pos="230246" algn="l"/>
                <a:tab pos="460492" algn="l"/>
              </a:tabLst>
            </a:pPr>
            <a:endParaRPr lang="fr-CA" sz="1400">
              <a:ea typeface="Heiti TC Medium"/>
            </a:endParaRPr>
          </a:p>
          <a:p>
            <a:pPr marL="345369" indent="-345369">
              <a:spcBef>
                <a:spcPts val="604"/>
              </a:spcBef>
              <a:spcAft>
                <a:spcPts val="604"/>
              </a:spcAft>
              <a:buFont typeface="Symbol" panose="05050102010706020507" pitchFamily="18" charset="2"/>
              <a:buChar char=""/>
              <a:tabLst>
                <a:tab pos="230246" algn="l"/>
                <a:tab pos="460492" algn="l"/>
              </a:tabLst>
            </a:pPr>
            <a:endParaRPr lang="fr-CA" sz="1400">
              <a:ea typeface="Heiti TC Medium"/>
            </a:endParaRPr>
          </a:p>
          <a:p>
            <a:endParaRPr lang="fr-CA" sz="1400"/>
          </a:p>
        </p:txBody>
      </p:sp>
      <p:sp>
        <p:nvSpPr>
          <p:cNvPr id="4" name="Slide Number Placeholder 3"/>
          <p:cNvSpPr>
            <a:spLocks noGrp="1"/>
          </p:cNvSpPr>
          <p:nvPr>
            <p:ph type="sldNum" sz="quarter" idx="5"/>
          </p:nvPr>
        </p:nvSpPr>
        <p:spPr/>
        <p:txBody>
          <a:bodyPr/>
          <a:lstStyle/>
          <a:p>
            <a:fld id="{69D2F9AB-3C90-481E-8C34-4F549BF455D7}" type="slidenum">
              <a:rPr lang="fr-CA" smtClean="0"/>
              <a:t>3</a:t>
            </a:fld>
            <a:endParaRPr lang="fr-CA"/>
          </a:p>
        </p:txBody>
      </p:sp>
    </p:spTree>
    <p:extLst>
      <p:ext uri="{BB962C8B-B14F-4D97-AF65-F5344CB8AC3E}">
        <p14:creationId xmlns:p14="http://schemas.microsoft.com/office/powerpoint/2010/main" val="7844028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Lisez la mise en situation, puis posez les questions en continuant d’afficher la diapositive.</a:t>
            </a:r>
          </a:p>
          <a:p>
            <a:endParaRPr lang="fr-CA"/>
          </a:p>
          <a:p>
            <a:r>
              <a:rPr lang="fr-CA"/>
              <a:t>Vous pouvez séparer le groupe en équipes pour les discussions ou discuter en plénière.</a:t>
            </a:r>
            <a:endParaRPr lang="fr-CA" b="1"/>
          </a:p>
        </p:txBody>
      </p:sp>
      <p:sp>
        <p:nvSpPr>
          <p:cNvPr id="4" name="Slide Number Placeholder 3"/>
          <p:cNvSpPr>
            <a:spLocks noGrp="1"/>
          </p:cNvSpPr>
          <p:nvPr>
            <p:ph type="sldNum" sz="quarter" idx="5"/>
          </p:nvPr>
        </p:nvSpPr>
        <p:spPr/>
        <p:txBody>
          <a:bodyPr/>
          <a:lstStyle/>
          <a:p>
            <a:fld id="{69D2F9AB-3C90-481E-8C34-4F549BF455D7}" type="slidenum">
              <a:rPr lang="en-US" smtClean="0"/>
              <a:t>30</a:t>
            </a:fld>
            <a:endParaRPr lang="en-US"/>
          </a:p>
        </p:txBody>
      </p:sp>
    </p:spTree>
    <p:extLst>
      <p:ext uri="{BB962C8B-B14F-4D97-AF65-F5344CB8AC3E}">
        <p14:creationId xmlns:p14="http://schemas.microsoft.com/office/powerpoint/2010/main" val="7434986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17720"/>
          </a:xfrm>
        </p:spPr>
        <p:txBody>
          <a:bodyPr/>
          <a:lstStyle/>
          <a:p>
            <a:r>
              <a:rPr lang="fr-CA" sz="1050"/>
              <a:t>Il s’agit de harcèlement au travail. Cette étudiante peut être considérée comme une employée, même si elle n’est pas rémunérée et n’est pas officiellement membre du personnel. Elle a le droit d’exiger qu’on s’adresse à elle en utilisant ses pronoms de préférence, et sa patronne est tenue de le faire, sinon, son comportement est considéré comme du harcèlement sexuel et de la discrimination fondée sur l’identité de genre. </a:t>
            </a:r>
          </a:p>
          <a:p>
            <a:endParaRPr lang="fr-CA" sz="1050"/>
          </a:p>
          <a:p>
            <a:r>
              <a:rPr lang="fr-FR" sz="1050"/>
              <a:t>Il est important de discuter du fait que le harcèlement sexuel comprend à la fois l'erreur sexuelle délibérée et l'erreur sexuelle involontaire mais persistante d'un employé.</a:t>
            </a:r>
            <a:endParaRPr lang="fr-CA" sz="1050"/>
          </a:p>
          <a:p>
            <a:endParaRPr lang="fr-CA" sz="1050"/>
          </a:p>
          <a:p>
            <a:r>
              <a:rPr lang="fr-CA" sz="1050"/>
              <a:t>Par ailleurs, sa patronne doit réfléchir aux mesures d’adaptation à lui offrir : Les toilettes sont-elles adaptées? Le personnel doit-il suivre une formation sur la diversité de genre et l’égalité? </a:t>
            </a:r>
          </a:p>
          <a:p>
            <a:endParaRPr lang="fr-CA" sz="1050"/>
          </a:p>
          <a:p>
            <a:r>
              <a:rPr lang="fr-FR" sz="1050"/>
              <a:t>Ne pas autoriser les personnes trans à accéder aux installations sexospécifiques (toilettes, vestiaires) qui correspondent à leur sexe est une autre forme de harcèlement sexuel.​</a:t>
            </a:r>
          </a:p>
          <a:p>
            <a:endParaRPr lang="fr-FR" sz="1050"/>
          </a:p>
          <a:p>
            <a:r>
              <a:rPr lang="fr-CA" sz="1050"/>
              <a:t>Si ça vous arrivait, vous pourriez porter plainte, notamment aux Ressources humaines, ou demander des conseils juridiques. </a:t>
            </a:r>
          </a:p>
          <a:p>
            <a:endParaRPr lang="fr-CA" sz="1050"/>
          </a:p>
          <a:p>
            <a:r>
              <a:rPr lang="fr-CA" sz="1050"/>
              <a:t>Vous pouvez recommander à votre cliente d’obtenir des conseils juridiques ou de déposer une plainte pour atteinte aux droits de la personne. Elle pourrait aussi parler à son superviseur, si elle est à l’aise de le faire. C’est toutefois peu probable qu’elle le fasse, vu la crainte de perdre son stage, qui est nécessaire pour terminer ses études, donc pour son avenir. Il pourrait aussi y avoir des enjeux culturels. Rappelez-lui qu’il y a des ressources et que différentes options s’offrent à elle. </a:t>
            </a:r>
          </a:p>
          <a:p>
            <a:endParaRPr lang="fr-CA" sz="1050"/>
          </a:p>
          <a:p>
            <a:r>
              <a:rPr lang="fr-CA" sz="1050"/>
              <a:t>Dites aux participants que </a:t>
            </a:r>
            <a:r>
              <a:rPr lang="fr-CA" sz="1050">
                <a:effectLst/>
                <a:ea typeface="Calibri" panose="020F0502020204030204" pitchFamily="34" charset="0"/>
              </a:rPr>
              <a:t>Spectrum [</a:t>
            </a:r>
            <a:r>
              <a:rPr lang="fr-CA" sz="1050" u="sng" kern="1200">
                <a:solidFill>
                  <a:schemeClr val="tx1"/>
                </a:solidFill>
                <a:effectLst/>
                <a:ea typeface="+mn-ea"/>
                <a:cs typeface="+mn-cs"/>
                <a:hlinkClick r:id="rId3"/>
              </a:rPr>
              <a:t>https://www.ourspectrum.com/resources/101-terminology-guide/</a:t>
            </a:r>
            <a:r>
              <a:rPr lang="fr-CA" sz="1050" u="sng" kern="1200">
                <a:solidFill>
                  <a:schemeClr val="tx1"/>
                </a:solidFill>
                <a:effectLst/>
                <a:ea typeface="+mn-ea"/>
                <a:cs typeface="+mn-cs"/>
              </a:rPr>
              <a:t>]</a:t>
            </a:r>
            <a:r>
              <a:rPr lang="fr-CA" sz="1050">
                <a:effectLst/>
              </a:rPr>
              <a:t> –</a:t>
            </a:r>
            <a:r>
              <a:rPr lang="fr-CA" sz="1050">
                <a:effectLst/>
                <a:ea typeface="Calibri" panose="020F0502020204030204" pitchFamily="34" charset="0"/>
              </a:rPr>
              <a:t> un organisme communautaire pour </a:t>
            </a:r>
            <a:r>
              <a:rPr lang="fr-CA" sz="1050">
                <a:ea typeface="Calibri" panose="020F0502020204030204" pitchFamily="34" charset="0"/>
              </a:rPr>
              <a:t>la communauté 2SLGBTQ+ de </a:t>
            </a:r>
            <a:r>
              <a:rPr lang="fr-CA" sz="1050">
                <a:effectLst/>
                <a:ea typeface="Calibri" panose="020F0502020204030204" pitchFamily="34" charset="0"/>
              </a:rPr>
              <a:t>la région de Waterloo – a conçu un guide de référence terminologique très utile pour </a:t>
            </a:r>
            <a:r>
              <a:rPr lang="fr-CA" sz="1050">
                <a:ea typeface="Calibri" panose="020F0502020204030204" pitchFamily="34" charset="0"/>
              </a:rPr>
              <a:t>aborder les questions de sexe, d’orientation sexuelle et d’identité de genre et d’expression de genre. Inscrivez le lien dans la zone de clavardage (</a:t>
            </a:r>
            <a:r>
              <a:rPr lang="fr-CA" sz="1050">
                <a:hlinkClick r:id="rId3"/>
              </a:rPr>
              <a:t>guide terminologique 2SLGBTQ+ de SPECTRUM | 101 Terminology Guide</a:t>
            </a:r>
            <a:r>
              <a:rPr lang="fr-CA" sz="1050"/>
              <a:t>) en précisant qu’il est aussi inclus à la section des ressources, à la fin de la présentation.  </a:t>
            </a:r>
          </a:p>
          <a:p>
            <a:endParaRPr lang="fr-CA" sz="1050"/>
          </a:p>
          <a:p>
            <a:r>
              <a:rPr lang="fr-FR" sz="1050"/>
              <a:t>https://transpulseproject.ca/ est un projet de recherche communautaire (RCC) qui a étudié l'impact de l'exclusion sociale et de la discrimination sur la santé des personnes trans en Ontario.</a:t>
            </a:r>
          </a:p>
          <a:p>
            <a:endParaRPr lang="fr-FR" sz="1050"/>
          </a:p>
          <a:p>
            <a:r>
              <a:rPr lang="fr-FR" sz="1050"/>
              <a:t>Vous pouvez partager ces liens dans le chat ou dire qu'ils sont inclus dans les ressources à la fin des diapositives.​</a:t>
            </a:r>
            <a:endParaRPr lang="fr-CA" sz="1050"/>
          </a:p>
          <a:p>
            <a:endParaRPr lang="fr-CA" sz="1050"/>
          </a:p>
          <a:p>
            <a:r>
              <a:rPr lang="fr-CA" sz="1050" b="0" i="0" kern="1200">
                <a:solidFill>
                  <a:schemeClr val="tx1"/>
                </a:solidFill>
                <a:effectLst/>
                <a:latin typeface="+mn-lt"/>
                <a:ea typeface="+mn-ea"/>
                <a:cs typeface="+mn-cs"/>
              </a:rPr>
              <a:t>* Les URL et les hyperliens des sites Web dans les notes ne sont pas actifs. Vous devrez les copier</a:t>
            </a:r>
            <a:r>
              <a:rPr lang="fr-CA" sz="1050"/>
              <a:t> et </a:t>
            </a:r>
            <a:r>
              <a:rPr lang="fr-CA" sz="1050" b="0" i="0" kern="1200">
                <a:solidFill>
                  <a:schemeClr val="tx1"/>
                </a:solidFill>
                <a:effectLst/>
                <a:latin typeface="+mn-lt"/>
                <a:ea typeface="+mn-ea"/>
                <a:cs typeface="+mn-cs"/>
              </a:rPr>
              <a:t>les </a:t>
            </a:r>
            <a:r>
              <a:rPr lang="fr-CA" sz="1050"/>
              <a:t>coller dans votre navigateur</a:t>
            </a:r>
            <a:r>
              <a:rPr lang="fr-CA" sz="1050" b="0" i="0" kern="1200">
                <a:solidFill>
                  <a:schemeClr val="tx1"/>
                </a:solidFill>
                <a:effectLst/>
                <a:latin typeface="+mn-lt"/>
                <a:ea typeface="+mn-ea"/>
                <a:cs typeface="+mn-cs"/>
              </a:rPr>
              <a:t>.</a:t>
            </a:r>
            <a:endParaRPr lang="fr-CA" sz="1050"/>
          </a:p>
          <a:p>
            <a:endParaRPr lang="fr-CA" sz="1050"/>
          </a:p>
        </p:txBody>
      </p:sp>
      <p:sp>
        <p:nvSpPr>
          <p:cNvPr id="4" name="Slide Number Placeholder 3"/>
          <p:cNvSpPr>
            <a:spLocks noGrp="1"/>
          </p:cNvSpPr>
          <p:nvPr>
            <p:ph type="sldNum" sz="quarter" idx="5"/>
          </p:nvPr>
        </p:nvSpPr>
        <p:spPr/>
        <p:txBody>
          <a:bodyPr/>
          <a:lstStyle/>
          <a:p>
            <a:fld id="{69D2F9AB-3C90-481E-8C34-4F549BF455D7}" type="slidenum">
              <a:rPr lang="en-US" noProof="0" smtClean="0"/>
              <a:t>31</a:t>
            </a:fld>
            <a:endParaRPr lang="en-US" noProof="0"/>
          </a:p>
        </p:txBody>
      </p:sp>
    </p:spTree>
    <p:extLst>
      <p:ext uri="{BB962C8B-B14F-4D97-AF65-F5344CB8AC3E}">
        <p14:creationId xmlns:p14="http://schemas.microsoft.com/office/powerpoint/2010/main" val="31375434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262634"/>
          </a:xfrm>
        </p:spPr>
        <p:txBody>
          <a:bodyPr/>
          <a:lstStyle/>
          <a:p>
            <a:r>
              <a:rPr lang="fr-CA" sz="1200" kern="1200">
                <a:effectLst/>
                <a:latin typeface="+mn-lt"/>
                <a:ea typeface="+mn-ea"/>
                <a:cs typeface="+mn-cs"/>
              </a:rPr>
              <a:t>Le contenu de la vidéo porte sur le harcèlement, les agressions et l’intimidation </a:t>
            </a:r>
            <a:r>
              <a:rPr lang="fr-CA"/>
              <a:t>à</a:t>
            </a:r>
            <a:r>
              <a:rPr lang="fr-CA" sz="1200" kern="1200">
                <a:effectLst/>
                <a:latin typeface="+mn-lt"/>
                <a:ea typeface="+mn-ea"/>
                <a:cs typeface="+mn-cs"/>
              </a:rPr>
              <a:t> caractère sexuel. L’objectif est de créer un espace de discussion axé sur le courage, l’empathie et la gentillesse. </a:t>
            </a:r>
            <a:endParaRPr lang="fr-CA"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a:t>Dites aux participants que s’ils se sentent mal à l’aise et ne veulent pas regarder les vidéos, ils peuvent sortir pendant cinq minutes (la vidéo dure 5 min 15 s). </a:t>
            </a:r>
            <a:r>
              <a:rPr lang="fr-CA" sz="1200"/>
              <a:t>Précisez aux participants que s’ils en ressentent le besoin, ils peuvent faire une pause ou quitter la séance ou ne pas hésiter </a:t>
            </a:r>
            <a:r>
              <a:rPr lang="fr-CA"/>
              <a:t>à</a:t>
            </a:r>
            <a:r>
              <a:rPr lang="fr-CA" sz="1200"/>
              <a:t> demander de l’aide immédiatement.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a:t>Rappelez-leur qu’il peut être utile de prendre de grandes respirations pour composer avec les différentes émotions qui peuvent surgir.</a:t>
            </a:r>
          </a:p>
          <a:p>
            <a:endParaRPr lang="fr-CA" sz="1200" kern="1200">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p>
          <a:p>
            <a:endParaRPr lang="en-US"/>
          </a:p>
        </p:txBody>
      </p:sp>
      <p:sp>
        <p:nvSpPr>
          <p:cNvPr id="4" name="Slide Number Placeholder 3"/>
          <p:cNvSpPr>
            <a:spLocks noGrp="1"/>
          </p:cNvSpPr>
          <p:nvPr>
            <p:ph type="sldNum" sz="quarter" idx="5"/>
          </p:nvPr>
        </p:nvSpPr>
        <p:spPr/>
        <p:txBody>
          <a:bodyPr/>
          <a:lstStyle/>
          <a:p>
            <a:fld id="{69D2F9AB-3C90-481E-8C34-4F549BF455D7}" type="slidenum">
              <a:rPr lang="en-US" noProof="0" smtClean="0"/>
              <a:t>32</a:t>
            </a:fld>
            <a:endParaRPr lang="en-US" noProof="0"/>
          </a:p>
        </p:txBody>
      </p:sp>
    </p:spTree>
    <p:extLst>
      <p:ext uri="{BB962C8B-B14F-4D97-AF65-F5344CB8AC3E}">
        <p14:creationId xmlns:p14="http://schemas.microsoft.com/office/powerpoint/2010/main" val="4034119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Durant le visionnement, essayez de noter ce qui ressort de l’interaction et les raisons qui expliqueraient pourquoi l’employée hésite à porter plainte contre son collègue. N’oubliez pas de respirer!</a:t>
            </a:r>
          </a:p>
          <a:p>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b="1"/>
              <a:t>Ce qui ressort :</a:t>
            </a:r>
            <a:r>
              <a:rPr lang="fr-CA"/>
              <a:t> Oui, il s’agit de harcèlement au travail. Ils sont tous deux au travail, et un collègue demande de l’aider à bien commencer son travail. Il demande son numéro de téléphone. Elle le lui donne. Il lui envoie des textos pas professionnels; elle refuse de répondre; il se rapproche, la touche physiquement; on constate une escalade dans son comportement; il devient violent; il lui bloque le chemin pour l’empêcher de passer; il insiste pour l’étreindre; il fait fi des signes indiquant qu’elle ne souhaite pas ce type d’attention. </a:t>
            </a:r>
          </a:p>
          <a:p>
            <a:endParaRPr lang="fr-CA"/>
          </a:p>
          <a:p>
            <a:r>
              <a:rPr lang="fr-CA" b="1"/>
              <a:t>Barrières :</a:t>
            </a:r>
            <a:r>
              <a:rPr lang="fr-CA"/>
              <a:t> Elle est nouvelle; il est son collègue, plus ancien dans la boîte, alors il peut y avoir un déséquilibre dans le rapport de force; il n’y a personne autour, alors c’est sa parole contre la sienne; il laisse sous-entendre qu’il veut juste l’aider dans son travail; elle a besoin de cet emploi: elle est mère seule qui élève sa fille; Elle est encore sous probation à son emploi; elle espère avoir un poste permanent; elle a donné son numéro, alors il pourrait argumenter qu’il ne semblait pas y avoir de problème…</a:t>
            </a:r>
          </a:p>
          <a:p>
            <a:endParaRPr lang="fr-CA"/>
          </a:p>
          <a:p>
            <a:r>
              <a:rPr lang="fr-CA"/>
              <a:t>Autre vidéo: </a:t>
            </a:r>
            <a:r>
              <a:rPr lang="fr-FR">
                <a:hlinkClick r:id="rId3"/>
              </a:rPr>
              <a:t>VOIR LE HARCÈLEMENT SEXUEL AU TRAVAIL</a:t>
            </a:r>
            <a:r>
              <a:rPr lang="fr-FR"/>
              <a:t>: https://www.youtube.com/watch?v=7xs9fSMnhA0&amp;t=8s</a:t>
            </a:r>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33</a:t>
            </a:fld>
            <a:endParaRPr lang="en-US" noProof="0"/>
          </a:p>
        </p:txBody>
      </p:sp>
    </p:spTree>
    <p:extLst>
      <p:ext uri="{BB962C8B-B14F-4D97-AF65-F5344CB8AC3E}">
        <p14:creationId xmlns:p14="http://schemas.microsoft.com/office/powerpoint/2010/main" val="2246801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a:effectLst/>
                <a:latin typeface="Calibri" panose="020F0502020204030204" pitchFamily="34" charset="0"/>
                <a:ea typeface="Times New Roman" panose="02020603050405020304" pitchFamily="18" charset="0"/>
              </a:rPr>
              <a:t>À ce stade, vous pouvez prendre une pause de 5 minutes. </a:t>
            </a:r>
            <a:r>
              <a:rPr lang="fr-CA" sz="1400"/>
              <a:t>Dites aux participants exactement à quelle heure la formation reprendra.</a:t>
            </a:r>
          </a:p>
          <a:p>
            <a:endParaRPr lang="fr-CA" sz="1400"/>
          </a:p>
        </p:txBody>
      </p:sp>
      <p:sp>
        <p:nvSpPr>
          <p:cNvPr id="4" name="Slide Number Placeholder 3"/>
          <p:cNvSpPr>
            <a:spLocks noGrp="1"/>
          </p:cNvSpPr>
          <p:nvPr>
            <p:ph type="sldNum" sz="quarter" idx="5"/>
          </p:nvPr>
        </p:nvSpPr>
        <p:spPr/>
        <p:txBody>
          <a:bodyPr/>
          <a:lstStyle/>
          <a:p>
            <a:fld id="{E19AA93F-B8EA-40BF-A40E-657072069FE3}" type="slidenum">
              <a:rPr lang="en-CA" smtClean="0"/>
              <a:t>34</a:t>
            </a:fld>
            <a:endParaRPr lang="en-CA"/>
          </a:p>
        </p:txBody>
      </p:sp>
    </p:spTree>
    <p:extLst>
      <p:ext uri="{BB962C8B-B14F-4D97-AF65-F5344CB8AC3E}">
        <p14:creationId xmlns:p14="http://schemas.microsoft.com/office/powerpoint/2010/main" val="13678165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69D2F9AB-3C90-481E-8C34-4F549BF455D7}" type="slidenum">
              <a:rPr lang="en-US" noProof="0" smtClean="0"/>
              <a:t>35</a:t>
            </a:fld>
            <a:endParaRPr lang="en-US" noProof="0"/>
          </a:p>
        </p:txBody>
      </p:sp>
    </p:spTree>
    <p:extLst>
      <p:ext uri="{BB962C8B-B14F-4D97-AF65-F5344CB8AC3E}">
        <p14:creationId xmlns:p14="http://schemas.microsoft.com/office/powerpoint/2010/main" val="37779544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lphaLcParenR"/>
            </a:pPr>
            <a:r>
              <a:rPr lang="fr-CA" b="0"/>
              <a:t>Exemples d’obstacles : la crainte des représailles, que tout le monde apprenne ce qui s’est passé, de perdre son emploi, de la stigmatisation sociale, </a:t>
            </a:r>
            <a:r>
              <a:rPr lang="fr-CA"/>
              <a:t>de ne pas être cru, qu’on minimise le comportement (</a:t>
            </a:r>
            <a:r>
              <a:rPr lang="fr-CA" b="0"/>
              <a:t>oh, il fait ça à tout le monde, il est vraiment gentil avec moi, ce n’était rien de bien grave, c’est arrivé seulemen</a:t>
            </a:r>
            <a:r>
              <a:rPr lang="fr-CA"/>
              <a:t>t une fois, </a:t>
            </a:r>
            <a:r>
              <a:rPr lang="fr-CA" b="0"/>
              <a:t>etc.), le fait que ce soit la parole de l’un contre celle de l’autre, le manque de preuve, le fait que la victime connaisse la personne qui la </a:t>
            </a:r>
            <a:r>
              <a:rPr lang="fr-CA"/>
              <a:t>harcèle ou que </a:t>
            </a:r>
            <a:r>
              <a:rPr lang="fr-CA" b="0"/>
              <a:t>l’employeur et cette personne soient amis, les barrières culturelles, la crainte de passer pour « faible » ou « coincé » et le déni. </a:t>
            </a:r>
          </a:p>
          <a:p>
            <a:pPr marL="228600" indent="-228600">
              <a:buFont typeface="+mj-lt"/>
              <a:buAutoNum type="alphaLcParenR"/>
            </a:pPr>
            <a:endParaRPr lang="fr-CA" b="0"/>
          </a:p>
          <a:p>
            <a:pPr marL="228600" indent="-228600">
              <a:buFont typeface="+mj-lt"/>
              <a:buAutoNum type="alphaLcParenR"/>
            </a:pPr>
            <a:r>
              <a:rPr lang="fr-CA"/>
              <a:t>M</a:t>
            </a:r>
            <a:r>
              <a:rPr lang="fr-CA" b="0"/>
              <a:t>ilieu de travail toxique où tout le monde se surveille et s’épie, milieu de travail intenable pour l’employé, frictions </a:t>
            </a:r>
            <a:r>
              <a:rPr lang="fr-CA"/>
              <a:t>entre les employés et l’employeur, faible </a:t>
            </a:r>
            <a:r>
              <a:rPr lang="fr-CA" b="0"/>
              <a:t>motivation </a:t>
            </a:r>
            <a:r>
              <a:rPr lang="fr-CA"/>
              <a:t>chez la </a:t>
            </a:r>
            <a:r>
              <a:rPr lang="fr-CA" b="0"/>
              <a:t>victime </a:t>
            </a:r>
            <a:r>
              <a:rPr lang="fr-CA"/>
              <a:t>ou d’</a:t>
            </a:r>
            <a:r>
              <a:rPr lang="fr-CA" b="0"/>
              <a:t>autres personnes, si l’incident est connu, problèmes de santé mentale, </a:t>
            </a:r>
            <a:r>
              <a:rPr lang="fr-CA"/>
              <a:t>baisse de </a:t>
            </a:r>
            <a:r>
              <a:rPr lang="fr-CA" b="0"/>
              <a:t>productivité, perte de </a:t>
            </a:r>
            <a:r>
              <a:rPr lang="fr-CA"/>
              <a:t>loyauté </a:t>
            </a:r>
            <a:r>
              <a:rPr lang="fr-CA" b="0"/>
              <a:t>de la part du personnel, conséquences économiques pour l’employeur en raison du roulement de personnel, exigences de formation, amendes, r</a:t>
            </a:r>
            <a:r>
              <a:rPr lang="fr-CA"/>
              <a:t>éputation entachée.</a:t>
            </a:r>
            <a:r>
              <a:rPr lang="fr-CA" b="0"/>
              <a:t> </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36</a:t>
            </a:fld>
            <a:endParaRPr lang="en-US" noProof="0"/>
          </a:p>
        </p:txBody>
      </p:sp>
    </p:spTree>
    <p:extLst>
      <p:ext uri="{BB962C8B-B14F-4D97-AF65-F5344CB8AC3E}">
        <p14:creationId xmlns:p14="http://schemas.microsoft.com/office/powerpoint/2010/main" val="666553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71307"/>
          </a:xfrm>
        </p:spPr>
        <p:txBody>
          <a:bodyPr/>
          <a:lstStyle/>
          <a:p>
            <a:r>
              <a:rPr lang="fr-CA"/>
              <a:t>Voici une infographie de l’Université de la métropole de Toronto </a:t>
            </a:r>
            <a:r>
              <a:rPr lang="fr-CA" err="1"/>
              <a:t>Ryerson</a:t>
            </a:r>
            <a:r>
              <a:rPr lang="fr-CA"/>
              <a:t> (pas encore adaptée en français). Vous pouvez montrer aux participants l’affiche originale du bureau de soutien et d’éducation en matière de violence sexuelle qui se trouve ici : https://www.ryerson.ca/sexual-violence/give-support/.</a:t>
            </a:r>
          </a:p>
          <a:p>
            <a:endParaRPr lang="fr-CA"/>
          </a:p>
          <a:p>
            <a:r>
              <a:rPr lang="fr-CA"/>
              <a:t>Passez brièvement en revue chacune des lettres de la diapositive et demandez aux participants s’ils ont des commentaires à faire sur le message BRAVE ou s’ils veulent y réagir.</a:t>
            </a:r>
          </a:p>
          <a:p>
            <a:endParaRPr lang="fr-CA"/>
          </a:p>
          <a:p>
            <a:r>
              <a:rPr lang="fr-CA" b="1"/>
              <a:t>B</a:t>
            </a:r>
            <a:r>
              <a:rPr lang="fr-CA"/>
              <a:t> –</a:t>
            </a:r>
            <a:r>
              <a:rPr lang="fr-CA">
                <a:effectLst/>
              </a:rPr>
              <a:t> </a:t>
            </a:r>
            <a:r>
              <a:rPr lang="fr-CA"/>
              <a:t> Parfois, une personne ne veut qu’une oreille attentive. Ce n’est pas le moment d’y aller de conseils ou de suggestions. Proposez-lui, si elle le souhaite, de l’aiguiller vers certaines ressources. </a:t>
            </a:r>
          </a:p>
          <a:p>
            <a:r>
              <a:rPr lang="fr-CA" b="1"/>
              <a:t>R</a:t>
            </a:r>
            <a:r>
              <a:rPr lang="fr-CA"/>
              <a:t> – Expliquez vos obligations de signalement, qu’elles viennent de votre employeur ou de votre ordre professionnel (habituellement, dans le cas d’une conduite criminelle ou d’un danger imminent). Assurez-vous de bien connaître vos procédures internes. </a:t>
            </a:r>
          </a:p>
          <a:p>
            <a:r>
              <a:rPr lang="fr-CA" b="1"/>
              <a:t>A</a:t>
            </a:r>
            <a:r>
              <a:rPr lang="fr-CA"/>
              <a:t> –</a:t>
            </a:r>
            <a:r>
              <a:rPr lang="fr-CA">
                <a:effectLst/>
              </a:rPr>
              <a:t> </a:t>
            </a:r>
            <a:r>
              <a:rPr lang="fr-CA"/>
              <a:t> Demandez à la victime ce qu’elle souhaite faire et comment vous pouvez l’aider. </a:t>
            </a:r>
          </a:p>
          <a:p>
            <a:r>
              <a:rPr lang="fr-CA" b="1"/>
              <a:t>V</a:t>
            </a:r>
            <a:r>
              <a:rPr lang="fr-CA"/>
              <a:t> –</a:t>
            </a:r>
            <a:r>
              <a:rPr lang="fr-CA">
                <a:effectLst/>
              </a:rPr>
              <a:t> </a:t>
            </a:r>
            <a:r>
              <a:rPr lang="fr-CA"/>
              <a:t>En validant son expérience, vous ne dites pas qu’elle a raison et que l’autre a tort ou est coupable. Vous validez simplement la façon dont elle se sent et dont elle s’est sentie lors de l’incident, et le fait qu’elle croit qu’il s’est passé quelque chose. </a:t>
            </a:r>
          </a:p>
          <a:p>
            <a:r>
              <a:rPr lang="fr-CA" b="1"/>
              <a:t>E</a:t>
            </a:r>
            <a:r>
              <a:rPr lang="fr-CA"/>
              <a:t> –</a:t>
            </a:r>
            <a:r>
              <a:rPr lang="fr-CA">
                <a:effectLst/>
              </a:rPr>
              <a:t> </a:t>
            </a:r>
            <a:r>
              <a:rPr lang="fr-CA"/>
              <a:t> Il se peut qu’elle ne vous reparle plus jamais de la situation et qu’elle ne fasse pas de signalement. C’est tout à fait correct. C’est son choix de donner suite ou non. </a:t>
            </a:r>
          </a:p>
          <a:p>
            <a:endParaRPr lang="fr-CA"/>
          </a:p>
          <a:p>
            <a:r>
              <a:rPr lang="fr-CA" sz="1200" b="0" i="0" kern="1200">
                <a:effectLst/>
                <a:latin typeface="+mn-lt"/>
                <a:ea typeface="+mn-ea"/>
                <a:cs typeface="+mn-cs"/>
              </a:rPr>
              <a:t>* Les URL et les hyperliens des sites Web dans les notes ne sont pas actifs. Vous devrez les copier</a:t>
            </a:r>
            <a:r>
              <a:rPr lang="fr-CA"/>
              <a:t> et </a:t>
            </a:r>
            <a:r>
              <a:rPr lang="fr-CA" sz="1200" b="0" i="0" kern="1200">
                <a:effectLst/>
                <a:latin typeface="+mn-lt"/>
                <a:ea typeface="+mn-ea"/>
                <a:cs typeface="+mn-cs"/>
              </a:rPr>
              <a:t>les </a:t>
            </a:r>
            <a:r>
              <a:rPr lang="fr-CA"/>
              <a:t>coller dans votre navigateur</a:t>
            </a:r>
            <a:r>
              <a:rPr lang="fr-CA" sz="1200" b="0" i="0" kern="1200">
                <a:effectLst/>
                <a:latin typeface="+mn-lt"/>
                <a:ea typeface="+mn-ea"/>
                <a:cs typeface="+mn-cs"/>
              </a:rPr>
              <a:t>.</a:t>
            </a:r>
            <a:endParaRPr lang="fr-CA"/>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37</a:t>
            </a:fld>
            <a:endParaRPr lang="en-US" noProof="0"/>
          </a:p>
        </p:txBody>
      </p:sp>
    </p:spTree>
    <p:extLst>
      <p:ext uri="{BB962C8B-B14F-4D97-AF65-F5344CB8AC3E}">
        <p14:creationId xmlns:p14="http://schemas.microsoft.com/office/powerpoint/2010/main" val="7929296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CA"/>
              <a:t>Ne vous contentez pas de dire à vos clients ce qu’ils doivent faire s’ils sont témoins ou victimes de harcèlement sexuel au travail; montrez l’exemple dans votre propre milieu de travail.</a:t>
            </a:r>
          </a:p>
          <a:p>
            <a:pPr marL="0" indent="0">
              <a:buFontTx/>
              <a:buNone/>
            </a:pPr>
            <a:r>
              <a:rPr lang="fr-CA"/>
              <a:t> </a:t>
            </a:r>
          </a:p>
          <a:p>
            <a:pPr marL="171450" indent="-171450">
              <a:buFont typeface="Arial" panose="020B0604020202020204" pitchFamily="34" charset="0"/>
              <a:buChar char="•"/>
            </a:pPr>
            <a:r>
              <a:rPr lang="fr-CA"/>
              <a:t>Ne gardez pas le silence sur ce que vous voyez ou entendez, sans pour autant nuire à la vie privée des clients et du personnel. Il ne s’agit pas de dire à tout le monde que « X » est un harceleur, mais plutôt de parler de la situation à un gestionnaire ou superviseur, ou aux Ressources humaines. </a:t>
            </a:r>
          </a:p>
          <a:p>
            <a:pPr marL="171450" indent="-171450">
              <a:buFont typeface="Arial" panose="020B0604020202020204" pitchFamily="34" charset="0"/>
              <a:buChar char="•"/>
            </a:pPr>
            <a:endParaRPr lang="fr-CA"/>
          </a:p>
          <a:p>
            <a:pPr marL="171450" indent="-171450">
              <a:buFont typeface="Arial" panose="020B0604020202020204" pitchFamily="34" charset="0"/>
              <a:buChar char="•"/>
            </a:pPr>
            <a:r>
              <a:rPr lang="fr-CA"/>
              <a:t>Soutenez vos clients en leur faisant savoir que vous croyez en eux et en leurs décisions. Cela signifie aussi de traiter les survivantes ou survivants – qu’il s’agisse d’un client ou d’un collègue – comme vous voudriez qu’on vous traite. </a:t>
            </a:r>
          </a:p>
          <a:p>
            <a:pPr marL="171450" indent="-171450">
              <a:buFont typeface="Arial" panose="020B0604020202020204" pitchFamily="34" charset="0"/>
              <a:buChar char="•"/>
            </a:pPr>
            <a:endParaRPr lang="fr-CA"/>
          </a:p>
          <a:p>
            <a:pPr marL="171450" indent="-171450">
              <a:buFont typeface="Arial" panose="020B0604020202020204" pitchFamily="34" charset="0"/>
              <a:buChar char="•"/>
            </a:pPr>
            <a:r>
              <a:rPr lang="fr-CA"/>
              <a:t>Si vous ne savez pas quoi demander à un collègue, appelez votre clinique juridique ou l’une des ressources à votre disposition. Il n’y a rien de mal à demander de l’aide, que ce soit pour vous ou pour mieux soutenir votre client. </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38</a:t>
            </a:fld>
            <a:endParaRPr lang="en-US" noProof="0"/>
          </a:p>
        </p:txBody>
      </p:sp>
    </p:spTree>
    <p:extLst>
      <p:ext uri="{BB962C8B-B14F-4D97-AF65-F5344CB8AC3E}">
        <p14:creationId xmlns:p14="http://schemas.microsoft.com/office/powerpoint/2010/main" val="14870363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08450"/>
          </a:xfrm>
        </p:spPr>
        <p:txBody>
          <a:bodyPr/>
          <a:lstStyle/>
          <a:p>
            <a:pPr>
              <a:spcBef>
                <a:spcPts val="600"/>
              </a:spcBef>
              <a:spcAft>
                <a:spcPts val="600"/>
              </a:spcAft>
            </a:pPr>
            <a:r>
              <a:rPr lang="fr-CA" sz="1200">
                <a:effectLst/>
                <a:latin typeface="+mn-lt"/>
                <a:ea typeface="Calibri" panose="020F0502020204030204" pitchFamily="34" charset="0"/>
                <a:cs typeface="Calibri" panose="020F0502020204030204" pitchFamily="34" charset="0"/>
              </a:rPr>
              <a:t>C’est le moment de </a:t>
            </a:r>
            <a:r>
              <a:rPr lang="fr-CA">
                <a:ea typeface="Calibri" panose="020F0502020204030204" pitchFamily="34" charset="0"/>
                <a:cs typeface="Calibri" panose="020F0502020204030204" pitchFamily="34" charset="0"/>
              </a:rPr>
              <a:t>donner</a:t>
            </a:r>
            <a:r>
              <a:rPr lang="fr-CA" sz="1200">
                <a:effectLst/>
                <a:latin typeface="+mn-lt"/>
                <a:ea typeface="Calibri" panose="020F0502020204030204" pitchFamily="34" charset="0"/>
                <a:cs typeface="Calibri" panose="020F0502020204030204" pitchFamily="34" charset="0"/>
              </a:rPr>
              <a:t> aux </a:t>
            </a:r>
            <a:r>
              <a:rPr lang="fr-CA">
                <a:ea typeface="Calibri" panose="020F0502020204030204" pitchFamily="34" charset="0"/>
                <a:cs typeface="Calibri" panose="020F0502020204030204" pitchFamily="34" charset="0"/>
              </a:rPr>
              <a:t>travailleurs communautaires des </a:t>
            </a:r>
            <a:r>
              <a:rPr lang="fr-CA" sz="1200">
                <a:effectLst/>
                <a:latin typeface="+mn-lt"/>
                <a:ea typeface="Calibri" panose="020F0502020204030204" pitchFamily="34" charset="0"/>
                <a:cs typeface="Calibri" panose="020F0502020204030204" pitchFamily="34" charset="0"/>
              </a:rPr>
              <a:t>conseils pratiques à communiquer à leurs clients pour les aider.</a:t>
            </a:r>
          </a:p>
          <a:p>
            <a:pPr marL="171450" indent="-171450">
              <a:spcBef>
                <a:spcPts val="600"/>
              </a:spcBef>
              <a:spcAft>
                <a:spcPts val="600"/>
              </a:spcAft>
              <a:buFont typeface="Arial" panose="020B0604020202020204" pitchFamily="34" charset="0"/>
              <a:buChar char="•"/>
              <a:defRPr/>
            </a:pPr>
            <a:r>
              <a:rPr lang="fr-CA">
                <a:ea typeface="Calibri" panose="020F0502020204030204" pitchFamily="34" charset="0"/>
                <a:cs typeface="Calibri" panose="020F0502020204030204" pitchFamily="34" charset="0"/>
              </a:rPr>
              <a:t>I</a:t>
            </a:r>
            <a:r>
              <a:rPr lang="fr-CA" sz="1200">
                <a:effectLst/>
                <a:latin typeface="+mn-lt"/>
                <a:ea typeface="Calibri" panose="020F0502020204030204" pitchFamily="34" charset="0"/>
                <a:cs typeface="Calibri" panose="020F0502020204030204" pitchFamily="34" charset="0"/>
              </a:rPr>
              <a:t>nsistez </a:t>
            </a:r>
            <a:r>
              <a:rPr lang="fr-CA">
                <a:ea typeface="Calibri" panose="020F0502020204030204" pitchFamily="34" charset="0"/>
                <a:cs typeface="Calibri" panose="020F0502020204030204" pitchFamily="34" charset="0"/>
              </a:rPr>
              <a:t>d’abord </a:t>
            </a:r>
            <a:r>
              <a:rPr lang="fr-CA" sz="1200">
                <a:effectLst/>
                <a:latin typeface="+mn-lt"/>
                <a:ea typeface="Calibri" panose="020F0502020204030204" pitchFamily="34" charset="0"/>
                <a:cs typeface="Calibri" panose="020F0502020204030204" pitchFamily="34" charset="0"/>
              </a:rPr>
              <a:t>sur l’importance de tenir un journal des interactions liées au travail (sur place comme à l’extérieur) </a:t>
            </a:r>
            <a:r>
              <a:rPr lang="fr-CA">
                <a:ea typeface="Calibri" panose="020F0502020204030204" pitchFamily="34" charset="0"/>
                <a:cs typeface="Calibri" panose="020F0502020204030204" pitchFamily="34" charset="0"/>
              </a:rPr>
              <a:t>: courriels</a:t>
            </a:r>
            <a:r>
              <a:rPr lang="fr-CA" sz="1200">
                <a:effectLst/>
                <a:latin typeface="+mn-lt"/>
                <a:ea typeface="Calibri" panose="020F0502020204030204" pitchFamily="34" charset="0"/>
                <a:cs typeface="Calibri" panose="020F0502020204030204" pitchFamily="34" charset="0"/>
              </a:rPr>
              <a:t>, lettres, relevés d’appels téléphoniques et notes des conversations. Cela pourrait être utile plus tard. </a:t>
            </a:r>
          </a:p>
          <a:p>
            <a:pPr marL="171450" indent="-171450">
              <a:spcBef>
                <a:spcPts val="600"/>
              </a:spcBef>
              <a:spcAft>
                <a:spcPts val="600"/>
              </a:spcAft>
              <a:buFont typeface="Arial" panose="020B0604020202020204" pitchFamily="34" charset="0"/>
              <a:buChar char="•"/>
            </a:pPr>
            <a:r>
              <a:rPr lang="fr-CA" sz="1200">
                <a:effectLst/>
                <a:latin typeface="+mn-lt"/>
                <a:ea typeface="Calibri" panose="020F0502020204030204" pitchFamily="34" charset="0"/>
                <a:cs typeface="Calibri" panose="020F0502020204030204" pitchFamily="34" charset="0"/>
              </a:rPr>
              <a:t>Pratiquez l’écoute active – consultez l’outil BRAVE. </a:t>
            </a:r>
          </a:p>
          <a:p>
            <a:pPr marL="171450" indent="-171450">
              <a:spcBef>
                <a:spcPts val="600"/>
              </a:spcBef>
              <a:spcAft>
                <a:spcPts val="600"/>
              </a:spcAft>
              <a:buFont typeface="Arial" panose="020B0604020202020204" pitchFamily="34" charset="0"/>
              <a:buChar char="•"/>
            </a:pPr>
            <a:r>
              <a:rPr lang="fr-CA" sz="1200">
                <a:effectLst/>
                <a:latin typeface="+mn-lt"/>
                <a:ea typeface="Calibri" panose="020F0502020204030204" pitchFamily="34" charset="0"/>
                <a:cs typeface="Calibri" panose="020F0502020204030204" pitchFamily="34" charset="0"/>
              </a:rPr>
              <a:t>Fournissez des documents de référence sur des ressources externes (d’ordre juridique ou psychologique). Rappelez aux clients que le </a:t>
            </a:r>
            <a:r>
              <a:rPr lang="fr-CA">
                <a:ea typeface="Calibri" panose="020F0502020204030204" pitchFamily="34" charset="0"/>
                <a:cs typeface="Calibri" panose="020F0502020204030204" pitchFamily="34" charset="0"/>
              </a:rPr>
              <a:t>p</a:t>
            </a:r>
            <a:r>
              <a:rPr lang="fr-CA" sz="1200">
                <a:effectLst/>
                <a:latin typeface="+mn-lt"/>
                <a:ea typeface="Calibri" panose="020F0502020204030204" pitchFamily="34" charset="0"/>
                <a:cs typeface="Calibri" panose="020F0502020204030204" pitchFamily="34" charset="0"/>
              </a:rPr>
              <a:t>rocessus de signalement peut être long, donc qu’ils pourraient avoir besoin de soutien psychologique. </a:t>
            </a:r>
          </a:p>
          <a:p>
            <a:pPr marL="171450" indent="-171450">
              <a:spcBef>
                <a:spcPts val="600"/>
              </a:spcBef>
              <a:spcAft>
                <a:spcPts val="600"/>
              </a:spcAft>
              <a:buFont typeface="Arial" panose="020B0604020202020204" pitchFamily="34" charset="0"/>
              <a:buChar char="•"/>
            </a:pPr>
            <a:r>
              <a:rPr lang="fr-CA" sz="1200">
                <a:effectLst/>
                <a:latin typeface="+mn-lt"/>
                <a:ea typeface="Calibri" panose="020F0502020204030204" pitchFamily="34" charset="0"/>
                <a:cs typeface="Calibri" panose="020F0502020204030204" pitchFamily="34" charset="0"/>
              </a:rPr>
              <a:t>Discutez avec le client des étapes à suivre afin d’assurer sa sécurité. Les travailleurs communautaires auraient intérêt à demander de l’aide externe pour préparer un plan de sécurité, comme ce n’est pas leur champ d’expertise.</a:t>
            </a:r>
          </a:p>
          <a:p>
            <a:pPr marL="171450" indent="-171450">
              <a:spcBef>
                <a:spcPts val="600"/>
              </a:spcBef>
              <a:spcAft>
                <a:spcPts val="600"/>
              </a:spcAft>
              <a:buFont typeface="Arial" panose="020B0604020202020204" pitchFamily="34" charset="0"/>
              <a:buChar char="•"/>
            </a:pPr>
            <a:r>
              <a:rPr lang="fr-CA" sz="1200">
                <a:effectLst/>
                <a:latin typeface="+mn-lt"/>
                <a:ea typeface="Calibri" panose="020F0502020204030204" pitchFamily="34" charset="0"/>
                <a:cs typeface="Calibri" panose="020F0502020204030204" pitchFamily="34" charset="0"/>
              </a:rPr>
              <a:t>Déterminez les personnes vers qui le client peut se tourner au travail.</a:t>
            </a: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fr-CA" sz="1200"/>
              <a:t>Conservez les notes sur les discussions que vous avez avec votre client (dans les limites </a:t>
            </a:r>
            <a:r>
              <a:rPr lang="fr-CA"/>
              <a:t>de vos </a:t>
            </a:r>
            <a:r>
              <a:rPr lang="fr-CA" sz="1200"/>
              <a:t>politiques internes).</a:t>
            </a:r>
          </a:p>
          <a:p>
            <a:pPr marL="171450" indent="-171450">
              <a:spcBef>
                <a:spcPts val="600"/>
              </a:spcBef>
              <a:spcAft>
                <a:spcPts val="600"/>
              </a:spcAft>
              <a:buFont typeface="Arial" panose="020B0604020202020204" pitchFamily="34" charset="0"/>
              <a:buChar char="•"/>
            </a:pPr>
            <a:endParaRPr lang="fr-CA" sz="1200">
              <a:effectLst/>
              <a:latin typeface="+mn-lt"/>
              <a:ea typeface="Calibri" panose="020F0502020204030204" pitchFamily="34" charset="0"/>
              <a:cs typeface="Calibri" panose="020F0502020204030204" pitchFamily="34" charset="0"/>
            </a:endParaRPr>
          </a:p>
          <a:p>
            <a:pPr marL="171450" indent="-171450">
              <a:spcBef>
                <a:spcPts val="600"/>
              </a:spcBef>
              <a:spcAft>
                <a:spcPts val="600"/>
              </a:spcAft>
              <a:buFont typeface="Arial" panose="020B0604020202020204" pitchFamily="34" charset="0"/>
              <a:buChar char="•"/>
            </a:pPr>
            <a:endParaRPr lang="fr-CA" sz="1200">
              <a:effectLst/>
              <a:latin typeface="+mn-lt"/>
              <a:ea typeface="Calibri" panose="020F0502020204030204" pitchFamily="34" charset="0"/>
              <a:cs typeface="Calibri" panose="020F0502020204030204" pitchFamily="34" charset="0"/>
            </a:endParaRPr>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39</a:t>
            </a:fld>
            <a:endParaRPr lang="en-US" noProof="0"/>
          </a:p>
        </p:txBody>
      </p:sp>
    </p:spTree>
    <p:extLst>
      <p:ext uri="{BB962C8B-B14F-4D97-AF65-F5344CB8AC3E}">
        <p14:creationId xmlns:p14="http://schemas.microsoft.com/office/powerpoint/2010/main" val="2775961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Prenez le temps de lire la clause d’exonération de responsabilité légale</a:t>
            </a:r>
            <a:r>
              <a:rPr lang="fr-CA" baseline="0"/>
              <a:t>.</a:t>
            </a:r>
            <a:endParaRPr lang="fr-CA"/>
          </a:p>
          <a:p>
            <a:endParaRPr lang="fr-CA"/>
          </a:p>
        </p:txBody>
      </p:sp>
      <p:sp>
        <p:nvSpPr>
          <p:cNvPr id="4" name="Slide Number Placeholder 3"/>
          <p:cNvSpPr>
            <a:spLocks noGrp="1"/>
          </p:cNvSpPr>
          <p:nvPr>
            <p:ph type="sldNum" sz="quarter" idx="5"/>
          </p:nvPr>
        </p:nvSpPr>
        <p:spPr/>
        <p:txBody>
          <a:bodyPr/>
          <a:lstStyle/>
          <a:p>
            <a:fld id="{E19AA93F-B8EA-40BF-A40E-657072069FE3}" type="slidenum">
              <a:rPr lang="en-CA" smtClean="0"/>
              <a:t>4</a:t>
            </a:fld>
            <a:endParaRPr lang="en-CA"/>
          </a:p>
        </p:txBody>
      </p:sp>
    </p:spTree>
    <p:extLst>
      <p:ext uri="{BB962C8B-B14F-4D97-AF65-F5344CB8AC3E}">
        <p14:creationId xmlns:p14="http://schemas.microsoft.com/office/powerpoint/2010/main" val="39893407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a:effectLst/>
                <a:latin typeface="Calibri" panose="020F0502020204030204" pitchFamily="34" charset="0"/>
                <a:ea typeface="Calibri" panose="020F0502020204030204" pitchFamily="34" charset="0"/>
                <a:cs typeface="Calibri" panose="020F0502020204030204" pitchFamily="34" charset="0"/>
              </a:rPr>
              <a:t>Si les participants </a:t>
            </a:r>
            <a:r>
              <a:rPr lang="fr-CA">
                <a:latin typeface="Calibri" panose="020F0502020204030204" pitchFamily="34" charset="0"/>
                <a:ea typeface="Calibri" panose="020F0502020204030204" pitchFamily="34" charset="0"/>
                <a:cs typeface="Calibri" panose="020F0502020204030204" pitchFamily="34" charset="0"/>
              </a:rPr>
              <a:t>posent des questions hypothétiques ou très précises, répondez-leur que chaque situation </a:t>
            </a:r>
            <a:r>
              <a:rPr lang="fr-CA" sz="1200">
                <a:effectLst/>
                <a:latin typeface="Calibri" panose="020F0502020204030204" pitchFamily="34" charset="0"/>
                <a:ea typeface="Calibri" panose="020F0502020204030204" pitchFamily="34" charset="0"/>
                <a:cs typeface="Calibri" panose="020F0502020204030204" pitchFamily="34" charset="0"/>
              </a:rPr>
              <a:t>est unique et qu’un client qui se trouverait dans une telle situation</a:t>
            </a:r>
            <a:r>
              <a:rPr lang="fr-CA">
                <a:latin typeface="Calibri" panose="020F0502020204030204" pitchFamily="34" charset="0"/>
                <a:ea typeface="Calibri" panose="020F0502020204030204" pitchFamily="34" charset="0"/>
                <a:cs typeface="Calibri" panose="020F0502020204030204" pitchFamily="34" charset="0"/>
              </a:rPr>
              <a:t> devrait </a:t>
            </a:r>
            <a:r>
              <a:rPr lang="fr-CA" sz="1200">
                <a:effectLst/>
                <a:latin typeface="Calibri" panose="020F0502020204030204" pitchFamily="34" charset="0"/>
                <a:ea typeface="Calibri" panose="020F0502020204030204" pitchFamily="34" charset="0"/>
                <a:cs typeface="Calibri" panose="020F0502020204030204" pitchFamily="34" charset="0"/>
              </a:rPr>
              <a:t>demander des conseils juridiques. Si vous n’êtes pas à l’aise de répondre à une question, offrez aux participants de </a:t>
            </a:r>
            <a:r>
              <a:rPr lang="fr-CA">
                <a:latin typeface="Calibri" panose="020F0502020204030204" pitchFamily="34" charset="0"/>
                <a:ea typeface="Calibri" panose="020F0502020204030204" pitchFamily="34" charset="0"/>
                <a:cs typeface="Calibri" panose="020F0502020204030204" pitchFamily="34" charset="0"/>
              </a:rPr>
              <a:t>f</a:t>
            </a:r>
            <a:r>
              <a:rPr lang="fr-CA" sz="1200">
                <a:effectLst/>
                <a:latin typeface="Calibri" panose="020F0502020204030204" pitchFamily="34" charset="0"/>
                <a:ea typeface="Calibri" panose="020F0502020204030204" pitchFamily="34" charset="0"/>
                <a:cs typeface="Calibri" panose="020F0502020204030204" pitchFamily="34" charset="0"/>
              </a:rPr>
              <a:t>aire le suivi auprès d’eux. N’oubliez pas que vous pouvez toujours communiquer avec une clinique juridique du projet SHAPE (harcèlement </a:t>
            </a:r>
            <a:r>
              <a:rPr lang="fr-CA">
                <a:latin typeface="Calibri" panose="020F0502020204030204" pitchFamily="34" charset="0"/>
                <a:ea typeface="Calibri" panose="020F0502020204030204" pitchFamily="34" charset="0"/>
                <a:cs typeface="Calibri" panose="020F0502020204030204" pitchFamily="34" charset="0"/>
              </a:rPr>
              <a:t>sexuel au travail</a:t>
            </a:r>
            <a:r>
              <a:rPr lang="fr-CA" sz="1200">
                <a:effectLst/>
                <a:latin typeface="Calibri" panose="020F0502020204030204" pitchFamily="34" charset="0"/>
                <a:ea typeface="Calibri" panose="020F0502020204030204" pitchFamily="34" charset="0"/>
                <a:cs typeface="Calibri" panose="020F0502020204030204" pitchFamily="34" charset="0"/>
              </a:rPr>
              <a:t>) pour une consultation.  </a:t>
            </a:r>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40</a:t>
            </a:fld>
            <a:endParaRPr lang="en-US" noProof="0"/>
          </a:p>
        </p:txBody>
      </p:sp>
    </p:spTree>
    <p:extLst>
      <p:ext uri="{BB962C8B-B14F-4D97-AF65-F5344CB8AC3E}">
        <p14:creationId xmlns:p14="http://schemas.microsoft.com/office/powerpoint/2010/main" val="30605945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CA" b="0"/>
              <a:t>Les </a:t>
            </a:r>
            <a:r>
              <a:rPr lang="fr-CA"/>
              <a:t>cliniques du projet SHAPE peuvent donner gratuitement des conseils juridiques indépendants sur le harcèlement sexuel au travail. https://www.legalaid.on.ca/fr/legal-clinics/</a:t>
            </a:r>
          </a:p>
          <a:p>
            <a:pPr marL="171450" indent="-171450">
              <a:buFont typeface="Arial" panose="020B0604020202020204" pitchFamily="34" charset="0"/>
              <a:buChar char="•"/>
            </a:pPr>
            <a:endParaRPr lang="fr-CA"/>
          </a:p>
          <a:p>
            <a:pPr marL="171450" indent="-171450">
              <a:buFont typeface="Arial" panose="020B0604020202020204" pitchFamily="34" charset="0"/>
              <a:buChar char="•"/>
            </a:pPr>
            <a:r>
              <a:rPr lang="fr-CA"/>
              <a:t>Pro Bono Ontario a une ligne d’assistance sans frais où il est possible d’obtenir des conseils juridiques gratuits et indépendants sur le harcèlement sexuel au travail. Le personnel peut aussi aiguiller les clients vers les ressources appropriées et aider ces derniers à rédiger des lettres et des documents juridiques de base. https://www.probonoontario.org/wshh/</a:t>
            </a:r>
            <a:br>
              <a:rPr lang="fr-CA" b="0"/>
            </a:br>
            <a:r>
              <a:rPr lang="fr-CA">
                <a:solidFill>
                  <a:srgbClr val="666666"/>
                </a:solidFill>
                <a:latin typeface="Open Sans" panose="020B0606030504020204" pitchFamily="34" charset="0"/>
              </a:rPr>
              <a:t>1 855 </a:t>
            </a:r>
            <a:r>
              <a:rPr lang="fr-CA" b="0" i="0">
                <a:solidFill>
                  <a:srgbClr val="666666"/>
                </a:solidFill>
                <a:effectLst/>
                <a:latin typeface="Open Sans" panose="020B0606030504020204" pitchFamily="34" charset="0"/>
              </a:rPr>
              <a:t>776-1855. </a:t>
            </a:r>
          </a:p>
          <a:p>
            <a:pPr marL="0" indent="0">
              <a:buFont typeface="Arial" panose="020B0604020202020204" pitchFamily="34" charset="0"/>
              <a:buNone/>
            </a:pPr>
            <a:endParaRPr lang="fr-CA" b="0" i="0">
              <a:solidFill>
                <a:srgbClr val="666666"/>
              </a:solidFill>
              <a:effectLst/>
              <a:latin typeface="Open Sans" panose="020B0606030504020204" pitchFamily="34" charset="0"/>
            </a:endParaRPr>
          </a:p>
          <a:p>
            <a:pPr marL="171450" indent="-171450">
              <a:buFont typeface="Arial" panose="020B0604020202020204" pitchFamily="34" charset="0"/>
              <a:buChar char="•"/>
            </a:pPr>
            <a:r>
              <a:rPr lang="fr-CA" b="0" i="0">
                <a:solidFill>
                  <a:srgbClr val="666666"/>
                </a:solidFill>
                <a:effectLst/>
                <a:latin typeface="Open Sans" panose="020B0606030504020204" pitchFamily="34" charset="0"/>
              </a:rPr>
              <a:t>La ligne </a:t>
            </a:r>
            <a:r>
              <a:rPr lang="fr-CA" b="0" i="0" err="1">
                <a:solidFill>
                  <a:srgbClr val="666666"/>
                </a:solidFill>
                <a:effectLst/>
                <a:latin typeface="Open Sans" panose="020B0606030504020204" pitchFamily="34" charset="0"/>
              </a:rPr>
              <a:t>Fem’aide</a:t>
            </a:r>
            <a:r>
              <a:rPr lang="fr-CA" b="0" i="0">
                <a:solidFill>
                  <a:srgbClr val="666666"/>
                </a:solidFill>
                <a:effectLst/>
                <a:latin typeface="Open Sans" panose="020B0606030504020204" pitchFamily="34" charset="0"/>
              </a:rPr>
              <a:t>: </a:t>
            </a:r>
            <a:r>
              <a:rPr lang="fr-FR" b="0" i="0" err="1">
                <a:solidFill>
                  <a:srgbClr val="363636"/>
                </a:solidFill>
                <a:effectLst/>
                <a:latin typeface="Open Sans" panose="020B0606030504020204" pitchFamily="34" charset="0"/>
              </a:rPr>
              <a:t>Fem’aide</a:t>
            </a:r>
            <a:r>
              <a:rPr lang="fr-FR" b="0" i="0">
                <a:solidFill>
                  <a:srgbClr val="363636"/>
                </a:solidFill>
                <a:effectLst/>
                <a:latin typeface="Open Sans" panose="020B0606030504020204" pitchFamily="34" charset="0"/>
              </a:rPr>
              <a:t> offre aux femmes d’expression française aux prises avec la violence sexiste, du soutien, des renseignements et de l’aiguillage vers les services appropriés dans leur collectivité, 24 heures par jour, 7 jours par semaine.</a:t>
            </a:r>
            <a:r>
              <a:rPr lang="fr-CA" b="0" i="0">
                <a:solidFill>
                  <a:srgbClr val="666666"/>
                </a:solidFill>
                <a:effectLst/>
                <a:latin typeface="Open Sans" panose="020B0606030504020204" pitchFamily="34" charset="0"/>
              </a:rPr>
              <a:t> https://femaide.ca/</a:t>
            </a:r>
          </a:p>
          <a:p>
            <a:pPr marL="171450" indent="-171450">
              <a:buFont typeface="Arial" panose="020B0604020202020204" pitchFamily="34" charset="0"/>
              <a:buChar char="•"/>
            </a:pPr>
            <a:endParaRPr lang="fr-CA" b="0" i="0">
              <a:solidFill>
                <a:srgbClr val="666666"/>
              </a:solidFill>
              <a:effectLst/>
              <a:latin typeface="Open Sans" panose="020B0606030504020204" pitchFamily="34" charset="0"/>
            </a:endParaRPr>
          </a:p>
          <a:p>
            <a:pPr marL="171450" indent="-171450">
              <a:buFont typeface="Arial" panose="020B0604020202020204" pitchFamily="34" charset="0"/>
              <a:buChar char="•"/>
            </a:pPr>
            <a:r>
              <a:rPr lang="fr-CA"/>
              <a:t>Le Centre d’assistance juridique en matière de droits de la personne, par l’intermédiaire de son programme Échange de ressources pour le harcèlement et l’agression sexuelle (ÉRHAS), offre des conseils juridiques gratuits aux employés de l’Ontario victimes de harcèlement sexuel au travail. L’équipe du programme pourrait prendre la relève si une clinique juridique du projet SHAPE n’est pas en mesure d’aider la victime. https://www.hrlsc.on.ca/share/fr/%C3%A9rhas-en-bref</a:t>
            </a:r>
          </a:p>
          <a:p>
            <a:pPr marL="0" indent="0">
              <a:buFont typeface="Arial" panose="020B0604020202020204" pitchFamily="34" charset="0"/>
              <a:buNone/>
            </a:pPr>
            <a:endParaRPr lang="fr-CA"/>
          </a:p>
          <a:p>
            <a:pPr marL="171450" indent="-171450">
              <a:buFont typeface="Arial" panose="020B0604020202020204" pitchFamily="34" charset="0"/>
              <a:buChar char="•"/>
            </a:pPr>
            <a:r>
              <a:rPr lang="fr-FR"/>
              <a:t>Plusjamais.ca est une campagne d’AOCVF qui vise </a:t>
            </a:r>
            <a:r>
              <a:rPr lang="fr-CA"/>
              <a:t>à</a:t>
            </a:r>
            <a:r>
              <a:rPr lang="fr-FR"/>
              <a:t> mettre fin au harcèlement sexuel en milieu de travail: https://plusjamais.ca/</a:t>
            </a:r>
            <a:endParaRPr lang="fr-CA"/>
          </a:p>
          <a:p>
            <a:endParaRPr lang="fr-CA" b="0" i="0">
              <a:solidFill>
                <a:srgbClr val="666666"/>
              </a:solidFill>
              <a:effectLst/>
              <a:latin typeface="Open Sans" panose="020B0606030504020204" pitchFamily="34" charset="0"/>
            </a:endParaRPr>
          </a:p>
          <a:p>
            <a:r>
              <a:rPr lang="fr-CA" sz="1200" b="0" i="0" kern="1200">
                <a:solidFill>
                  <a:schemeClr val="tx1"/>
                </a:solidFill>
                <a:effectLst/>
                <a:latin typeface="+mn-lt"/>
                <a:ea typeface="+mn-ea"/>
                <a:cs typeface="+mn-cs"/>
              </a:rPr>
              <a:t>* Les URL et les hyperliens des sites Web dans les notes ne sont pas actifs. Vous devrez les copier</a:t>
            </a:r>
            <a:r>
              <a:rPr lang="fr-CA"/>
              <a:t> et </a:t>
            </a:r>
            <a:r>
              <a:rPr lang="fr-CA" sz="1200" b="0" i="0" kern="1200">
                <a:solidFill>
                  <a:schemeClr val="tx1"/>
                </a:solidFill>
                <a:effectLst/>
                <a:latin typeface="+mn-lt"/>
                <a:ea typeface="+mn-ea"/>
                <a:cs typeface="+mn-cs"/>
              </a:rPr>
              <a:t>les </a:t>
            </a:r>
            <a:r>
              <a:rPr lang="fr-CA"/>
              <a:t>coller dans votre navigateur</a:t>
            </a:r>
            <a:r>
              <a:rPr lang="fr-CA" sz="1200" b="0" i="0" kern="1200">
                <a:solidFill>
                  <a:schemeClr val="tx1"/>
                </a:solidFill>
                <a:effectLst/>
                <a:latin typeface="+mn-lt"/>
                <a:ea typeface="+mn-ea"/>
                <a:cs typeface="+mn-cs"/>
              </a:rPr>
              <a:t>.</a:t>
            </a:r>
            <a:endParaRPr lang="fr-CA"/>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41</a:t>
            </a:fld>
            <a:endParaRPr lang="en-US" noProof="0"/>
          </a:p>
        </p:txBody>
      </p:sp>
    </p:spTree>
    <p:extLst>
      <p:ext uri="{BB962C8B-B14F-4D97-AF65-F5344CB8AC3E}">
        <p14:creationId xmlns:p14="http://schemas.microsoft.com/office/powerpoint/2010/main" val="10620691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10050"/>
          </a:xfrm>
        </p:spPr>
        <p:txBody>
          <a:bodyPr/>
          <a:lstStyle/>
          <a:p>
            <a:r>
              <a:rPr lang="fr-CA" sz="1100" b="0"/>
              <a:t>Le ministère du Travail, de la Formation et du Développement des compétences peut aider les employés qui croient que les politiques internes sur le harcèlement sexuel de leur lieu de travail n’ont pas été respectées ou si, malgré la tenue d’une enquête, le harc</a:t>
            </a:r>
            <a:r>
              <a:rPr lang="fr-CA" sz="1100"/>
              <a:t>èlement se poursuit. Il peut donner des conseils vraiment de base aux employés</a:t>
            </a:r>
            <a:r>
              <a:rPr lang="fr-CA" sz="1100" b="0"/>
              <a:t>. </a:t>
            </a:r>
          </a:p>
          <a:p>
            <a:endParaRPr lang="fr-CA" sz="1100" b="0"/>
          </a:p>
          <a:p>
            <a:r>
              <a:rPr lang="fr-CA" sz="1100" b="0"/>
              <a:t>Les employés d’organismes sous réglementation fédérale sont assujettis à des règles différentes en ce qui concerne </a:t>
            </a:r>
            <a:r>
              <a:rPr lang="fr-CA" sz="1100"/>
              <a:t>le harcèlement sexuel.</a:t>
            </a:r>
            <a:r>
              <a:rPr lang="fr-CA" sz="1100" b="0"/>
              <a:t> Le site Web du gouvernement du Canada comporte des renseignements s’adressant précisément à eux. Pour obtenir la list</a:t>
            </a:r>
            <a:r>
              <a:rPr lang="fr-CA" sz="1100"/>
              <a:t>e exhaustive des employés visés, cliquez sur le lien à la deuxième puce de la diapositive.</a:t>
            </a:r>
            <a:endParaRPr lang="fr-CA" sz="1100" b="0"/>
          </a:p>
          <a:p>
            <a:endParaRPr lang="fr-CA" sz="1100" b="0"/>
          </a:p>
          <a:p>
            <a:r>
              <a:rPr lang="fr-CA" sz="1100" b="0"/>
              <a:t>Le Tribunal des droits de la personne de l’Ontario est l’instance à laquelle un employé peut présenter une requête contre son employeur et </a:t>
            </a:r>
            <a:r>
              <a:rPr lang="fr-CA" sz="1100"/>
              <a:t>l’auteur de harcèlement sexuel</a:t>
            </a:r>
            <a:r>
              <a:rPr lang="fr-CA" sz="1100" b="0"/>
              <a:t>. Le processus de plainte est soumis à des délais et à des règles très précis. Si votre client souhaite déposer une requête, il devrait demander immédiatement des conseils juridiques indépendants, sans oublier qu’il a un temps limite pour le faire. On trouve sur le site Web du Tribunal des guides d’auto-assistance à l’intention des requérants. </a:t>
            </a:r>
          </a:p>
          <a:p>
            <a:endParaRPr lang="fr-CA" sz="1100" b="0"/>
          </a:p>
          <a:p>
            <a:r>
              <a:rPr lang="fr-CA" sz="1100" b="0"/>
              <a:t>La Commission canadienne des droits de la personne est la première </a:t>
            </a:r>
            <a:r>
              <a:rPr lang="fr-CA" sz="1100"/>
              <a:t>instance vers qui</a:t>
            </a:r>
            <a:r>
              <a:rPr lang="fr-CA" sz="1100" b="0"/>
              <a:t> un employé d’un organisme sous réglementation fédérale peut se tourner pour porter plainte pour atteinte aux </a:t>
            </a:r>
            <a:r>
              <a:rPr lang="fr-CA" sz="1100"/>
              <a:t>droits de la personne </a:t>
            </a:r>
            <a:r>
              <a:rPr lang="fr-CA" sz="1100" b="0"/>
              <a:t>contre son employeur ou la personne qui le harcèle sexuellement. Elle offre des outils pratiques pour déterminer si une autre instance serait mieu</a:t>
            </a:r>
            <a:r>
              <a:rPr lang="fr-CA" sz="1100"/>
              <a:t>x indiquée</a:t>
            </a:r>
            <a:r>
              <a:rPr lang="fr-CA" sz="1100" b="0"/>
              <a:t>. </a:t>
            </a:r>
          </a:p>
          <a:p>
            <a:endParaRPr lang="fr-CA" sz="1100" b="0"/>
          </a:p>
          <a:p>
            <a:r>
              <a:rPr lang="fr-CA" sz="1100" b="0" i="0" kern="1200">
                <a:effectLst/>
                <a:latin typeface="+mn-lt"/>
                <a:ea typeface="+mn-ea"/>
                <a:cs typeface="+mn-cs"/>
              </a:rPr>
              <a:t>* Les URL et les hyperliens des sites Web dans les notes ne sont pas actifs. Vous devrez les copier</a:t>
            </a:r>
            <a:r>
              <a:rPr lang="fr-CA" sz="1100"/>
              <a:t> et </a:t>
            </a:r>
            <a:r>
              <a:rPr lang="fr-CA" sz="1100" b="0" i="0" kern="1200">
                <a:effectLst/>
                <a:latin typeface="+mn-lt"/>
                <a:ea typeface="+mn-ea"/>
                <a:cs typeface="+mn-cs"/>
              </a:rPr>
              <a:t>les </a:t>
            </a:r>
            <a:r>
              <a:rPr lang="fr-CA" sz="1100"/>
              <a:t>coller dans votre navigateur</a:t>
            </a:r>
            <a:r>
              <a:rPr lang="fr-CA" sz="1100" b="0" i="0" kern="1200">
                <a:effectLst/>
                <a:latin typeface="+mn-lt"/>
                <a:ea typeface="+mn-ea"/>
                <a:cs typeface="+mn-cs"/>
              </a:rPr>
              <a:t>.</a:t>
            </a:r>
            <a:endParaRPr lang="fr-CA" sz="1100"/>
          </a:p>
          <a:p>
            <a:endParaRPr lang="fr-CA" sz="1100"/>
          </a:p>
        </p:txBody>
      </p:sp>
      <p:sp>
        <p:nvSpPr>
          <p:cNvPr id="4" name="Slide Number Placeholder 3"/>
          <p:cNvSpPr>
            <a:spLocks noGrp="1"/>
          </p:cNvSpPr>
          <p:nvPr>
            <p:ph type="sldNum" sz="quarter" idx="5"/>
          </p:nvPr>
        </p:nvSpPr>
        <p:spPr/>
        <p:txBody>
          <a:bodyPr/>
          <a:lstStyle/>
          <a:p>
            <a:fld id="{69D2F9AB-3C90-481E-8C34-4F549BF455D7}" type="slidenum">
              <a:rPr lang="en-US" noProof="0" smtClean="0"/>
              <a:t>42</a:t>
            </a:fld>
            <a:endParaRPr lang="en-US" noProof="0"/>
          </a:p>
        </p:txBody>
      </p:sp>
    </p:spTree>
    <p:extLst>
      <p:ext uri="{BB962C8B-B14F-4D97-AF65-F5344CB8AC3E}">
        <p14:creationId xmlns:p14="http://schemas.microsoft.com/office/powerpoint/2010/main" val="15138952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39210"/>
          </a:xfrm>
        </p:spPr>
        <p:txBody>
          <a:bodyPr/>
          <a:lstStyle/>
          <a:p>
            <a:pPr marL="171450" indent="-171450">
              <a:spcBef>
                <a:spcPts val="600"/>
              </a:spcBef>
              <a:spcAft>
                <a:spcPts val="600"/>
              </a:spcAft>
              <a:buFont typeface="Arial" panose="020B0604020202020204" pitchFamily="34" charset="0"/>
              <a:buChar char="•"/>
            </a:pPr>
            <a:r>
              <a:rPr lang="fr-CA">
                <a:latin typeface="Calibri" panose="020F0502020204030204" pitchFamily="34" charset="0"/>
                <a:cs typeface="Calibri" panose="020F0502020204030204" pitchFamily="34" charset="0"/>
              </a:rPr>
              <a:t>Passez une à une ces ressources de Justice pas-à-pas.</a:t>
            </a:r>
          </a:p>
          <a:p>
            <a:pPr marL="171450" marR="0" lvl="0" indent="-171450" fontAlgn="auto">
              <a:lnSpc>
                <a:spcPct val="100000"/>
              </a:lnSpc>
              <a:spcBef>
                <a:spcPts val="600"/>
              </a:spcBef>
              <a:spcAft>
                <a:spcPts val="600"/>
              </a:spcAft>
              <a:buClrTx/>
              <a:buSzTx/>
              <a:buFont typeface="Arial" panose="020B0604020202020204" pitchFamily="34" charset="0"/>
              <a:buChar char="•"/>
              <a:tabLst/>
              <a:defRPr/>
            </a:pPr>
            <a:r>
              <a:rPr lang="fr-CA">
                <a:latin typeface="Calibri" panose="020F0502020204030204" pitchFamily="34" charset="0"/>
                <a:cs typeface="Calibri" panose="020F0502020204030204" pitchFamily="34" charset="0"/>
              </a:rPr>
              <a:t>Si vous avez une connexion Wi-Fi (dans le cas d’une formation en personne), ouvrez le site </a:t>
            </a:r>
            <a:r>
              <a:rPr lang="fr-CA">
                <a:effectLst/>
                <a:latin typeface="Calibri" panose="020F0502020204030204" pitchFamily="34" charset="0"/>
                <a:ea typeface="Calibri" panose="020F0502020204030204" pitchFamily="34" charset="0"/>
                <a:cs typeface="Calibri" panose="020F0502020204030204" pitchFamily="34" charset="0"/>
              </a:rPr>
              <a:t>(</a:t>
            </a:r>
            <a:r>
              <a:rPr lang="fr-CA" u="sng">
                <a:solidFill>
                  <a:srgbClr val="0563C1"/>
                </a:solidFill>
                <a:effectLst/>
                <a:latin typeface="Calibri" panose="020F0502020204030204" pitchFamily="34" charset="0"/>
                <a:ea typeface="Yu Mincho" panose="02020400000000000000" pitchFamily="18" charset="-128"/>
                <a:hlinkClick r:id="rId3"/>
              </a:rPr>
              <a:t>Discrimination – Justice pas-à-pas</a:t>
            </a:r>
            <a:r>
              <a:rPr lang="fr-CA">
                <a:effectLst/>
                <a:latin typeface="Calibri" panose="020F0502020204030204" pitchFamily="34" charset="0"/>
                <a:ea typeface="Calibri" panose="020F0502020204030204" pitchFamily="34" charset="0"/>
                <a:cs typeface="Calibri" panose="020F0502020204030204" pitchFamily="34" charset="0"/>
              </a:rPr>
              <a:t>) </a:t>
            </a:r>
            <a:r>
              <a:rPr lang="fr-CA">
                <a:latin typeface="Calibri" panose="020F0502020204030204" pitchFamily="34" charset="0"/>
                <a:cs typeface="Calibri" panose="020F0502020204030204" pitchFamily="34" charset="0"/>
              </a:rPr>
              <a:t>pour montrer l’étendue des questions juridiques qu’on y trouve, particulièrement en matière de droits de la personne et de discrimination. Dites aux participants que la diapositive comporte des liens et qu’ils recevront la présentation après la formation.</a:t>
            </a:r>
          </a:p>
          <a:p>
            <a:pPr marL="171450" indent="-171450">
              <a:spcBef>
                <a:spcPts val="600"/>
              </a:spcBef>
              <a:spcAft>
                <a:spcPts val="600"/>
              </a:spcAft>
              <a:buFont typeface="Arial" panose="020B0604020202020204" pitchFamily="34" charset="0"/>
              <a:buChar char="•"/>
            </a:pPr>
            <a:r>
              <a:rPr lang="fr-CA">
                <a:latin typeface="Calibri" panose="020F0502020204030204" pitchFamily="34" charset="0"/>
                <a:cs typeface="Calibri" panose="020F0502020204030204" pitchFamily="34" charset="0"/>
              </a:rPr>
              <a:t>Expliquez que l’organisme a de l’information en langage clair sur les questions courantes des clients sur de nombreux sujets juridiques.</a:t>
            </a:r>
          </a:p>
          <a:p>
            <a:pPr marL="171450" indent="-171450">
              <a:spcBef>
                <a:spcPts val="600"/>
              </a:spcBef>
              <a:spcAft>
                <a:spcPts val="600"/>
              </a:spcAft>
              <a:buFont typeface="Arial" panose="020B0604020202020204" pitchFamily="34" charset="0"/>
              <a:buChar char="•"/>
            </a:pPr>
            <a:r>
              <a:rPr lang="fr-CA">
                <a:latin typeface="Calibri" panose="020F0502020204030204" pitchFamily="34" charset="0"/>
                <a:cs typeface="Calibri" panose="020F0502020204030204" pitchFamily="34" charset="0"/>
              </a:rPr>
              <a:t>Si vous donnez la formation en ligne, partagez votre écran pour montrer aux participants quelques questions et ressources de Justice pas-à-pas. La page comporte des exemples de questions sur la discrimination.  </a:t>
            </a:r>
          </a:p>
          <a:p>
            <a:pPr marL="171450" indent="-171450">
              <a:spcBef>
                <a:spcPts val="600"/>
              </a:spcBef>
              <a:spcAft>
                <a:spcPts val="600"/>
              </a:spcAft>
              <a:buFont typeface="Arial" panose="020B0604020202020204" pitchFamily="34" charset="0"/>
              <a:buChar char="•"/>
            </a:pPr>
            <a:r>
              <a:rPr lang="fr-CA">
                <a:latin typeface="Calibri" panose="020F0502020204030204" pitchFamily="34" charset="0"/>
                <a:cs typeface="Calibri" panose="020F0502020204030204" pitchFamily="34" charset="0"/>
              </a:rPr>
              <a:t>Enfin, précisez qu’il est possible de commander les ressources </a:t>
            </a:r>
            <a:r>
              <a:rPr lang="fr-CA" sz="1200">
                <a:effectLst/>
                <a:latin typeface="Calibri" panose="020F0502020204030204" pitchFamily="34" charset="0"/>
                <a:ea typeface="Calibri" panose="020F0502020204030204" pitchFamily="34" charset="0"/>
                <a:cs typeface="Calibri" panose="020F0502020204030204" pitchFamily="34" charset="0"/>
              </a:rPr>
              <a:t>de CLEO en ligne pour les imprimer et les remettre aux clients.</a:t>
            </a:r>
          </a:p>
          <a:p>
            <a:pPr>
              <a:spcBef>
                <a:spcPts val="600"/>
              </a:spcBef>
              <a:spcAft>
                <a:spcPts val="600"/>
              </a:spcAft>
            </a:pPr>
            <a:endParaRPr lang="fr-CA" sz="1200">
              <a:effectLst/>
              <a:latin typeface="Calibri" panose="020F0502020204030204" pitchFamily="34" charset="0"/>
              <a:ea typeface="Calibri" panose="020F0502020204030204" pitchFamily="34" charset="0"/>
              <a:cs typeface="Calibri" panose="020F0502020204030204" pitchFamily="34" charset="0"/>
            </a:endParaRPr>
          </a:p>
          <a:p>
            <a:r>
              <a:rPr lang="fr-CA" sz="1200" b="0" i="0" kern="1200">
                <a:solidFill>
                  <a:schemeClr val="tx1"/>
                </a:solidFill>
                <a:effectLst/>
                <a:latin typeface="+mn-lt"/>
                <a:ea typeface="+mn-ea"/>
                <a:cs typeface="+mn-cs"/>
              </a:rPr>
              <a:t>* Les URL et les hyperliens des sites Web dans les notes ne sont pas actifs. Vous devrez les copier</a:t>
            </a:r>
            <a:r>
              <a:rPr lang="fr-CA"/>
              <a:t> et </a:t>
            </a:r>
            <a:r>
              <a:rPr lang="fr-CA" sz="1200" b="0" i="0" kern="1200">
                <a:solidFill>
                  <a:schemeClr val="tx1"/>
                </a:solidFill>
                <a:effectLst/>
                <a:latin typeface="+mn-lt"/>
                <a:ea typeface="+mn-ea"/>
                <a:cs typeface="+mn-cs"/>
              </a:rPr>
              <a:t>les </a:t>
            </a:r>
            <a:r>
              <a:rPr lang="fr-CA"/>
              <a:t>coller dans votre navigateur</a:t>
            </a:r>
            <a:r>
              <a:rPr lang="fr-CA" sz="1200" b="0" i="0" kern="1200">
                <a:solidFill>
                  <a:schemeClr val="tx1"/>
                </a:solidFill>
                <a:effectLst/>
                <a:latin typeface="+mn-lt"/>
                <a:ea typeface="+mn-ea"/>
                <a:cs typeface="+mn-cs"/>
              </a:rPr>
              <a:t>.</a:t>
            </a:r>
            <a:endParaRPr lang="fr-CA"/>
          </a:p>
          <a:p>
            <a:endParaRPr lang="fr-CA"/>
          </a:p>
        </p:txBody>
      </p:sp>
      <p:sp>
        <p:nvSpPr>
          <p:cNvPr id="4" name="Slide Number Placeholder 3"/>
          <p:cNvSpPr>
            <a:spLocks noGrp="1"/>
          </p:cNvSpPr>
          <p:nvPr>
            <p:ph type="sldNum" sz="quarter" idx="5"/>
          </p:nvPr>
        </p:nvSpPr>
        <p:spPr/>
        <p:txBody>
          <a:bodyPr/>
          <a:lstStyle/>
          <a:p>
            <a:fld id="{69D2F9AB-3C90-481E-8C34-4F549BF455D7}" type="slidenum">
              <a:rPr lang="en-US" noProof="0" smtClean="0"/>
              <a:t>43</a:t>
            </a:fld>
            <a:endParaRPr lang="en-US" noProof="0"/>
          </a:p>
        </p:txBody>
      </p:sp>
    </p:spTree>
    <p:extLst>
      <p:ext uri="{BB962C8B-B14F-4D97-AF65-F5344CB8AC3E}">
        <p14:creationId xmlns:p14="http://schemas.microsoft.com/office/powerpoint/2010/main" val="62728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600"/>
              </a:spcBef>
              <a:spcAft>
                <a:spcPts val="600"/>
              </a:spcAft>
              <a:buFont typeface="Symbol" panose="05050102010706020507" pitchFamily="18" charset="2"/>
              <a:buChar char=""/>
              <a:tabLst>
                <a:tab pos="228600" algn="l"/>
                <a:tab pos="457200" algn="l"/>
              </a:tabLst>
            </a:pPr>
            <a:r>
              <a:rPr lang="fr-CA" sz="1200">
                <a:effectLst/>
                <a:latin typeface="+mn-lt"/>
                <a:ea typeface="Times New Roman" panose="02020603050405020304" pitchFamily="18" charset="0"/>
              </a:rPr>
              <a:t>Répondez aux questions.</a:t>
            </a:r>
          </a:p>
          <a:p>
            <a:pPr marL="342900" lvl="0" indent="-342900">
              <a:spcBef>
                <a:spcPts val="600"/>
              </a:spcBef>
              <a:spcAft>
                <a:spcPts val="600"/>
              </a:spcAft>
              <a:buFont typeface="Symbol" panose="05050102010706020507" pitchFamily="18" charset="2"/>
              <a:buChar char=""/>
              <a:tabLst>
                <a:tab pos="228600" algn="l"/>
                <a:tab pos="457200" algn="l"/>
              </a:tabLst>
            </a:pPr>
            <a:endParaRPr lang="fr-CA" sz="1200">
              <a:effectLst/>
              <a:latin typeface="+mn-lt"/>
              <a:ea typeface="Times New Roman" panose="02020603050405020304" pitchFamily="18" charset="0"/>
            </a:endParaRPr>
          </a:p>
          <a:p>
            <a:pPr marL="342900" lvl="0" indent="-342900">
              <a:spcBef>
                <a:spcPts val="600"/>
              </a:spcBef>
              <a:spcAft>
                <a:spcPts val="600"/>
              </a:spcAft>
              <a:buFont typeface="Symbol" panose="05050102010706020507" pitchFamily="18" charset="2"/>
              <a:buChar char=""/>
              <a:tabLst>
                <a:tab pos="228600" algn="l"/>
                <a:tab pos="457200" algn="l"/>
              </a:tabLst>
            </a:pPr>
            <a:r>
              <a:rPr lang="fr-CA" sz="1200">
                <a:effectLst/>
                <a:latin typeface="+mn-lt"/>
                <a:ea typeface="Times New Roman" panose="02020603050405020304" pitchFamily="18" charset="0"/>
              </a:rPr>
              <a:t>Remettez le formulaire d’évaluation </a:t>
            </a:r>
            <a:r>
              <a:rPr lang="fr-CA">
                <a:ea typeface="Times New Roman" panose="02020603050405020304" pitchFamily="18" charset="0"/>
              </a:rPr>
              <a:t>aux p</a:t>
            </a:r>
            <a:r>
              <a:rPr lang="fr-CA" sz="1200">
                <a:effectLst/>
                <a:latin typeface="+mn-lt"/>
                <a:ea typeface="Times New Roman" panose="02020603050405020304" pitchFamily="18" charset="0"/>
              </a:rPr>
              <a:t>articipants : vous pouvez leur demander de le remplir immédiatement ou de vous le faire parvenir plus tard par courriel. À noter que c’est la première option qui génère habituellement le meilleur taux de réponse.</a:t>
            </a:r>
          </a:p>
          <a:p>
            <a:pPr marL="342900" lvl="0" indent="-342900">
              <a:spcBef>
                <a:spcPts val="600"/>
              </a:spcBef>
              <a:spcAft>
                <a:spcPts val="600"/>
              </a:spcAft>
              <a:buFont typeface="Symbol" panose="05050102010706020507" pitchFamily="18" charset="2"/>
              <a:buChar char=""/>
              <a:tabLst>
                <a:tab pos="228600" algn="l"/>
                <a:tab pos="457200" algn="l"/>
              </a:tabLst>
            </a:pPr>
            <a:endParaRPr lang="fr-CA" sz="1200">
              <a:effectLst/>
              <a:latin typeface="+mn-lt"/>
              <a:ea typeface="Times New Roman" panose="02020603050405020304" pitchFamily="18" charset="0"/>
            </a:endParaRPr>
          </a:p>
          <a:p>
            <a:pPr marL="342900" lvl="0" indent="-342900">
              <a:spcBef>
                <a:spcPts val="600"/>
              </a:spcBef>
              <a:spcAft>
                <a:spcPts val="600"/>
              </a:spcAft>
              <a:buFont typeface="Symbol" panose="05050102010706020507" pitchFamily="18" charset="2"/>
              <a:buChar char=""/>
              <a:tabLst>
                <a:tab pos="228600" algn="l"/>
                <a:tab pos="457200" algn="l"/>
              </a:tabLst>
            </a:pPr>
            <a:r>
              <a:rPr lang="fr-CA" sz="1200">
                <a:effectLst/>
                <a:latin typeface="+mn-lt"/>
                <a:ea typeface="Times New Roman" panose="02020603050405020304" pitchFamily="18" charset="0"/>
              </a:rPr>
              <a:t>Demandez-leur s’ils ont des commentaires sur la formation.</a:t>
            </a:r>
          </a:p>
          <a:p>
            <a:endParaRPr lang="fr-CA"/>
          </a:p>
        </p:txBody>
      </p:sp>
      <p:sp>
        <p:nvSpPr>
          <p:cNvPr id="4" name="Slide Number Placeholder 3"/>
          <p:cNvSpPr>
            <a:spLocks noGrp="1"/>
          </p:cNvSpPr>
          <p:nvPr>
            <p:ph type="sldNum" sz="quarter" idx="5"/>
          </p:nvPr>
        </p:nvSpPr>
        <p:spPr/>
        <p:txBody>
          <a:bodyPr/>
          <a:lstStyle/>
          <a:p>
            <a:fld id="{E19AA93F-B8EA-40BF-A40E-657072069FE3}" type="slidenum">
              <a:rPr lang="en-CA" smtClean="0"/>
              <a:t>44</a:t>
            </a:fld>
            <a:endParaRPr lang="en-CA"/>
          </a:p>
        </p:txBody>
      </p:sp>
    </p:spTree>
    <p:extLst>
      <p:ext uri="{BB962C8B-B14F-4D97-AF65-F5344CB8AC3E}">
        <p14:creationId xmlns:p14="http://schemas.microsoft.com/office/powerpoint/2010/main" val="8336122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r-CA" sz="1200" kern="1200">
                <a:effectLst/>
                <a:latin typeface="+mn-lt"/>
                <a:ea typeface="+mn-ea"/>
                <a:cs typeface="+mn-cs"/>
              </a:rPr>
              <a:t>Ajoutez l’information sur votre CLINIQUE, dont la procédure d’admission, ainsi que </a:t>
            </a:r>
            <a:r>
              <a:rPr lang="fr-CA"/>
              <a:t>vos coordonnées</a:t>
            </a:r>
            <a:r>
              <a:rPr lang="fr-CA" sz="1200" kern="1200">
                <a:effectLst/>
                <a:latin typeface="+mn-lt"/>
                <a:ea typeface="+mn-ea"/>
                <a:cs typeface="+mn-cs"/>
              </a:rPr>
              <a:t> sur la diapositive. </a:t>
            </a:r>
          </a:p>
          <a:p>
            <a:pPr marL="171450" lvl="0" indent="-171450">
              <a:buFont typeface="Arial" panose="020B0604020202020204" pitchFamily="34" charset="0"/>
              <a:buChar char="•"/>
            </a:pPr>
            <a:endParaRPr lang="fr-CA" sz="1200" kern="1200">
              <a:effectLst/>
              <a:latin typeface="+mn-lt"/>
              <a:ea typeface="+mn-ea"/>
              <a:cs typeface="+mn-cs"/>
            </a:endParaRPr>
          </a:p>
          <a:p>
            <a:pPr marL="171450" lvl="0" indent="-171450">
              <a:buFont typeface="Arial" panose="020B0604020202020204" pitchFamily="34" charset="0"/>
              <a:buChar char="•"/>
            </a:pPr>
            <a:r>
              <a:rPr lang="fr-CA" sz="1200" kern="1200">
                <a:effectLst/>
                <a:latin typeface="+mn-lt"/>
                <a:ea typeface="+mn-ea"/>
                <a:cs typeface="+mn-cs"/>
              </a:rPr>
              <a:t>Distribuez la brochure du projet SHAPE.</a:t>
            </a:r>
          </a:p>
          <a:p>
            <a:pPr marL="171450" indent="-171450">
              <a:buFont typeface="Arial" panose="020B0604020202020204" pitchFamily="34" charset="0"/>
              <a:buChar char="•"/>
            </a:pPr>
            <a:endParaRPr lang="fr-CA" sz="1200" kern="1200">
              <a:effectLst/>
              <a:latin typeface="+mn-lt"/>
              <a:ea typeface="+mn-ea"/>
              <a:cs typeface="+mn-cs"/>
            </a:endParaRPr>
          </a:p>
          <a:p>
            <a:pPr marL="171450" lvl="0" indent="-171450">
              <a:buFont typeface="Arial" panose="020B0604020202020204" pitchFamily="34" charset="0"/>
              <a:buChar char="•"/>
            </a:pPr>
            <a:r>
              <a:rPr lang="fr-CA" sz="1200" kern="1200">
                <a:effectLst/>
                <a:latin typeface="+mn-lt"/>
                <a:ea typeface="+mn-ea"/>
                <a:cs typeface="+mn-cs"/>
              </a:rPr>
              <a:t>Dites aux participants que ce </a:t>
            </a:r>
            <a:r>
              <a:rPr lang="fr-CA"/>
              <a:t>projet est </a:t>
            </a:r>
            <a:r>
              <a:rPr lang="fr-CA" sz="1200" kern="1200">
                <a:effectLst/>
                <a:latin typeface="+mn-lt"/>
                <a:ea typeface="+mn-ea"/>
                <a:cs typeface="+mn-cs"/>
              </a:rPr>
              <a:t>financé par le ministère de la Justice, et expliquez que son objectif est de fournir aux employés des services d’éducation </a:t>
            </a:r>
            <a:r>
              <a:rPr lang="fr-CA" kern="1200">
                <a:effectLst/>
                <a:ea typeface="+mn-ea"/>
                <a:cs typeface="+mn-cs"/>
              </a:rPr>
              <a:t>juridique gratuits sur leurs droits en lien avec le harcèlement sexuel au travail. Ajoutez que le projet fournit aussi des renseignements juridiques gratuits aux employeurs sur leurs responsabilités en mati</a:t>
            </a:r>
            <a:r>
              <a:rPr lang="fr-CA"/>
              <a:t>ère de harcèlement sexuel au travail, et des conseils juridiques confidentiels et indépendants aux victimes. </a:t>
            </a:r>
            <a:r>
              <a:rPr lang="fr-CA" kern="1200">
                <a:effectLst/>
                <a:ea typeface="+mn-ea"/>
                <a:cs typeface="+mn-cs"/>
              </a:rPr>
              <a:t>Les cliniques juridiques communautaires peuvent aussi fournir</a:t>
            </a:r>
            <a:r>
              <a:rPr lang="fr-CA"/>
              <a:t> </a:t>
            </a:r>
            <a:r>
              <a:rPr lang="fr-CA" kern="1200">
                <a:effectLst/>
                <a:ea typeface="+mn-ea"/>
                <a:cs typeface="+mn-cs"/>
              </a:rPr>
              <a:t>des services de représentation dans des affaires de harcèlement </a:t>
            </a:r>
            <a:r>
              <a:rPr lang="fr-CA"/>
              <a:t>sexuel au travail</a:t>
            </a:r>
            <a:r>
              <a:rPr lang="fr-CA" sz="1200" kern="1200">
                <a:effectLst/>
                <a:latin typeface="+mn-lt"/>
                <a:ea typeface="+mn-ea"/>
                <a:cs typeface="+mn-cs"/>
              </a:rPr>
              <a:t>, sous réserve de l’approbation de la clinique chargée du dossier. </a:t>
            </a:r>
          </a:p>
          <a:p>
            <a:pPr marL="0" marR="0" lvl="0" indent="0" algn="l" defTabSz="914400" rtl="0" eaLnBrk="1" fontAlgn="auto" latinLnBrk="0" hangingPunct="1">
              <a:lnSpc>
                <a:spcPct val="115000"/>
              </a:lnSpc>
              <a:spcBef>
                <a:spcPts val="600"/>
              </a:spcBef>
              <a:spcAft>
                <a:spcPts val="0"/>
              </a:spcAft>
              <a:buClrTx/>
              <a:buSzTx/>
              <a:buFont typeface="Symbol" panose="05050102010706020507" pitchFamily="18" charset="2"/>
              <a:buNone/>
              <a:tabLst/>
              <a:defRPr/>
            </a:pPr>
            <a:endParaRPr lang="fr-CA" sz="1200">
              <a:effectLst/>
              <a:latin typeface="Calibri" panose="020F0502020204030204" pitchFamily="34" charset="0"/>
              <a:ea typeface="Times New Roman" panose="02020603050405020304" pitchFamily="18" charset="0"/>
              <a:cs typeface="Times New Roman" panose="02020603050405020304" pitchFamily="18" charset="0"/>
            </a:endParaRPr>
          </a:p>
          <a:p>
            <a:pPr marL="345369" indent="-345369">
              <a:lnSpc>
                <a:spcPct val="115000"/>
              </a:lnSpc>
              <a:spcBef>
                <a:spcPts val="604"/>
              </a:spcBef>
              <a:buFont typeface="Symbol" panose="05050102010706020507" pitchFamily="18" charset="2"/>
              <a:buChar char=""/>
            </a:pPr>
            <a:endParaRPr lang="fr-CA">
              <a:latin typeface="Calibri" panose="020F0502020204030204" pitchFamily="34" charset="0"/>
              <a:ea typeface="Times New Roman" panose="02020603050405020304" pitchFamily="18" charset="0"/>
              <a:cs typeface="Times New Roman" panose="02020603050405020304" pitchFamily="18" charset="0"/>
            </a:endParaRPr>
          </a:p>
          <a:p>
            <a:endParaRPr lang="fr-CA"/>
          </a:p>
        </p:txBody>
      </p:sp>
      <p:sp>
        <p:nvSpPr>
          <p:cNvPr id="4" name="Slide Number Placeholder 3"/>
          <p:cNvSpPr>
            <a:spLocks noGrp="1"/>
          </p:cNvSpPr>
          <p:nvPr>
            <p:ph type="sldNum" sz="quarter" idx="5"/>
          </p:nvPr>
        </p:nvSpPr>
        <p:spPr/>
        <p:txBody>
          <a:bodyPr/>
          <a:lstStyle/>
          <a:p>
            <a:fld id="{E19AA93F-B8EA-40BF-A40E-657072069FE3}" type="slidenum">
              <a:rPr lang="en-CA" smtClean="0"/>
              <a:t>45</a:t>
            </a:fld>
            <a:endParaRPr lang="en-CA"/>
          </a:p>
        </p:txBody>
      </p:sp>
    </p:spTree>
    <p:extLst>
      <p:ext uri="{BB962C8B-B14F-4D97-AF65-F5344CB8AC3E}">
        <p14:creationId xmlns:p14="http://schemas.microsoft.com/office/powerpoint/2010/main" val="17841520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5369" indent="-345369" defTabSz="920984">
              <a:lnSpc>
                <a:spcPct val="115000"/>
              </a:lnSpc>
              <a:spcBef>
                <a:spcPts val="604"/>
              </a:spcBef>
              <a:spcAft>
                <a:spcPts val="0"/>
              </a:spcAft>
              <a:buFont typeface="Symbol" panose="05050102010706020507" pitchFamily="18" charset="2"/>
              <a:buChar char=""/>
              <a:defRPr/>
            </a:pPr>
            <a:r>
              <a:rPr lang="fr-CA" sz="1600">
                <a:latin typeface="Calibri" panose="020F0502020204030204" pitchFamily="34" charset="0"/>
                <a:ea typeface="Times New Roman" panose="02020603050405020304" pitchFamily="18" charset="0"/>
                <a:cs typeface="Times New Roman" panose="02020603050405020304" pitchFamily="18" charset="0"/>
              </a:rPr>
              <a:t>Soulignez le soutien financier de la Fondation du droit de l’Ontario et le fait que cette formation s’inscrit dans une série élaborée par CLEO, en collaboration avec l’Association des cliniques juridiques communautaires de l’Ontario (ACLCO), le Réseau ontarien d’éducation juridique (ROEJ) et un groupe consultatif de cliniques de toute la province.</a:t>
            </a:r>
          </a:p>
          <a:p>
            <a:pPr marL="345369" indent="-345369" defTabSz="920984">
              <a:lnSpc>
                <a:spcPct val="115000"/>
              </a:lnSpc>
              <a:spcBef>
                <a:spcPts val="604"/>
              </a:spcBef>
              <a:spcAft>
                <a:spcPts val="0"/>
              </a:spcAft>
              <a:buFont typeface="Symbol" panose="05050102010706020507" pitchFamily="18" charset="2"/>
              <a:buChar char=""/>
              <a:defRPr/>
            </a:pPr>
            <a:endParaRPr lang="fr-CA" sz="1600">
              <a:effectLst/>
              <a:latin typeface="Calibri" panose="020F0502020204030204" pitchFamily="34" charset="0"/>
              <a:ea typeface="Times New Roman" panose="02020603050405020304" pitchFamily="18" charset="0"/>
              <a:cs typeface="Times New Roman" panose="02020603050405020304" pitchFamily="18" charset="0"/>
            </a:endParaRPr>
          </a:p>
          <a:p>
            <a:pPr marL="345369" indent="-345369" defTabSz="920984">
              <a:lnSpc>
                <a:spcPct val="115000"/>
              </a:lnSpc>
              <a:spcBef>
                <a:spcPts val="604"/>
              </a:spcBef>
              <a:spcAft>
                <a:spcPts val="0"/>
              </a:spcAft>
              <a:buFont typeface="Symbol" panose="05050102010706020507" pitchFamily="18" charset="2"/>
              <a:buChar char=""/>
              <a:defRPr/>
            </a:pPr>
            <a:r>
              <a:rPr lang="fr-CA" sz="1600">
                <a:effectLst/>
                <a:latin typeface="Calibri" panose="020F0502020204030204" pitchFamily="34" charset="0"/>
                <a:ea typeface="Times New Roman" panose="02020603050405020304" pitchFamily="18" charset="0"/>
                <a:cs typeface="Times New Roman" panose="02020603050405020304" pitchFamily="18" charset="0"/>
              </a:rPr>
              <a:t>Remerciez l’équipe du projet SHAPE pour son expertise et sa précieuse contribution à la conception de cette présentation.</a:t>
            </a:r>
            <a:endParaRPr lang="fr-CA" sz="1600"/>
          </a:p>
        </p:txBody>
      </p:sp>
      <p:sp>
        <p:nvSpPr>
          <p:cNvPr id="4" name="Slide Number Placeholder 3"/>
          <p:cNvSpPr>
            <a:spLocks noGrp="1"/>
          </p:cNvSpPr>
          <p:nvPr>
            <p:ph type="sldNum" sz="quarter" idx="5"/>
          </p:nvPr>
        </p:nvSpPr>
        <p:spPr/>
        <p:txBody>
          <a:bodyPr/>
          <a:lstStyle/>
          <a:p>
            <a:fld id="{EA9CECF9-7594-4285-B2AC-FD60809D8B56}" type="slidenum">
              <a:rPr lang="en-US" smtClean="0"/>
              <a:t>46</a:t>
            </a:fld>
            <a:endParaRPr lang="en-US"/>
          </a:p>
        </p:txBody>
      </p:sp>
    </p:spTree>
    <p:extLst>
      <p:ext uri="{BB962C8B-B14F-4D97-AF65-F5344CB8AC3E}">
        <p14:creationId xmlns:p14="http://schemas.microsoft.com/office/powerpoint/2010/main" val="1522841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Prenez le temps de reconnaître l’occupation actuelle des terres autochtones par les colonisateurs et les responsabilités issues des traités.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a:t>En collaboration avec des gens de votre communauté, élaborez un énoncé de reconnaissance du territoire qui parle du colonialisme et de son lien avec votre travail. Ajoutez des exemples d’alliances actives.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a:p>
          <a:p>
            <a:pPr marL="0" marR="0" lvl="0" indent="0" algn="l" defTabSz="914400" rtl="0" eaLnBrk="1" fontAlgn="auto" latinLnBrk="0" hangingPunct="1">
              <a:lnSpc>
                <a:spcPct val="100000"/>
              </a:lnSpc>
              <a:spcBef>
                <a:spcPts val="0"/>
              </a:spcBef>
              <a:spcAft>
                <a:spcPts val="0"/>
              </a:spcAft>
              <a:buClrTx/>
              <a:buSzTx/>
              <a:buFontTx/>
              <a:buNone/>
              <a:tabLst/>
              <a:defRPr/>
            </a:pPr>
            <a:r>
              <a:rPr lang="fr-CA"/>
              <a:t>Vérifiez la prononciation des mots que vous ne connaissez pas bien</a:t>
            </a:r>
            <a:r>
              <a:rPr lang="fr-CA" baseline="0"/>
              <a:t>.</a:t>
            </a:r>
            <a:endParaRPr lang="fr-CA"/>
          </a:p>
          <a:p>
            <a:endParaRPr lang="fr-CA"/>
          </a:p>
        </p:txBody>
      </p:sp>
      <p:sp>
        <p:nvSpPr>
          <p:cNvPr id="4" name="Slide Number Placeholder 3"/>
          <p:cNvSpPr>
            <a:spLocks noGrp="1"/>
          </p:cNvSpPr>
          <p:nvPr>
            <p:ph type="sldNum" sz="quarter" idx="5"/>
          </p:nvPr>
        </p:nvSpPr>
        <p:spPr/>
        <p:txBody>
          <a:bodyPr/>
          <a:lstStyle/>
          <a:p>
            <a:fld id="{E19AA93F-B8EA-40BF-A40E-657072069FE3}" type="slidenum">
              <a:rPr lang="en-CA" smtClean="0"/>
              <a:t>5</a:t>
            </a:fld>
            <a:endParaRPr lang="en-CA"/>
          </a:p>
        </p:txBody>
      </p:sp>
    </p:spTree>
    <p:extLst>
      <p:ext uri="{BB962C8B-B14F-4D97-AF65-F5344CB8AC3E}">
        <p14:creationId xmlns:p14="http://schemas.microsoft.com/office/powerpoint/2010/main" val="1780199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42460"/>
          </a:xfrm>
        </p:spPr>
        <p:txBody>
          <a:bodyPr>
            <a:normAutofit/>
          </a:bodyPr>
          <a:lstStyle/>
          <a:p>
            <a:r>
              <a:rPr lang="fr-CA" sz="1200" b="1" kern="1200">
                <a:effectLst/>
                <a:latin typeface="+mn-lt"/>
                <a:ea typeface="+mn-ea"/>
                <a:cs typeface="+mn-cs"/>
              </a:rPr>
              <a:t>Déboulonner les mythes</a:t>
            </a:r>
            <a:r>
              <a:rPr lang="fr-CA" sz="1200" kern="1200">
                <a:effectLst/>
                <a:latin typeface="+mn-lt"/>
                <a:ea typeface="+mn-ea"/>
                <a:cs typeface="+mn-cs"/>
              </a:rPr>
              <a:t> </a:t>
            </a:r>
          </a:p>
          <a:p>
            <a:endParaRPr lang="fr-CA" sz="1200" kern="1200">
              <a:effectLst/>
              <a:latin typeface="+mn-lt"/>
              <a:ea typeface="+mn-ea"/>
              <a:cs typeface="+mn-cs"/>
            </a:endParaRPr>
          </a:p>
          <a:p>
            <a:pPr marL="171450" lvl="0" indent="-171450">
              <a:buFont typeface="Arial" panose="020B0604020202020204" pitchFamily="34" charset="0"/>
              <a:buChar char="•"/>
            </a:pPr>
            <a:r>
              <a:rPr lang="fr-CA" sz="1200" kern="1200">
                <a:effectLst/>
                <a:latin typeface="+mn-lt"/>
                <a:ea typeface="+mn-ea"/>
                <a:cs typeface="+mn-cs"/>
              </a:rPr>
              <a:t>Lisez </a:t>
            </a:r>
            <a:r>
              <a:rPr lang="fr-CA"/>
              <a:t>chaque é</a:t>
            </a:r>
            <a:r>
              <a:rPr lang="fr-CA" sz="1200" kern="1200">
                <a:effectLst/>
                <a:latin typeface="+mn-lt"/>
                <a:ea typeface="+mn-ea"/>
                <a:cs typeface="+mn-cs"/>
              </a:rPr>
              <a:t>noncé (</a:t>
            </a:r>
            <a:r>
              <a:rPr lang="fr-CA"/>
              <a:t>un à la fois</a:t>
            </a:r>
            <a:r>
              <a:rPr lang="fr-CA" sz="1200" kern="1200">
                <a:effectLst/>
                <a:latin typeface="+mn-lt"/>
                <a:ea typeface="+mn-ea"/>
                <a:cs typeface="+mn-cs"/>
              </a:rPr>
              <a:t>) et demandez aux participants s’il est VRAI ou FAUX.</a:t>
            </a:r>
          </a:p>
          <a:p>
            <a:pPr marL="171450" lvl="0" indent="-171450">
              <a:buFont typeface="Arial" panose="020B0604020202020204" pitchFamily="34" charset="0"/>
              <a:buChar char="•"/>
            </a:pPr>
            <a:r>
              <a:rPr lang="fr-CA" b="1"/>
              <a:t>Formation en personne :</a:t>
            </a:r>
            <a:r>
              <a:rPr lang="fr-CA" sz="1200" kern="1200">
                <a:effectLst/>
                <a:latin typeface="+mn-lt"/>
                <a:ea typeface="+mn-ea"/>
                <a:cs typeface="+mn-cs"/>
              </a:rPr>
              <a:t> Demandez simplement aux participants de leve</a:t>
            </a:r>
            <a:r>
              <a:rPr lang="fr-CA"/>
              <a:t>r la main ou de dire leur réponse</a:t>
            </a:r>
            <a:r>
              <a:rPr lang="fr-CA" sz="1200" kern="1200">
                <a:effectLst/>
                <a:latin typeface="+mn-lt"/>
                <a:ea typeface="+mn-ea"/>
                <a:cs typeface="+mn-cs"/>
              </a:rPr>
              <a:t>.</a:t>
            </a:r>
          </a:p>
          <a:p>
            <a:pPr marL="171450" lvl="0" indent="-171450">
              <a:buFont typeface="Arial" panose="020B0604020202020204" pitchFamily="34" charset="0"/>
              <a:buChar char="•"/>
            </a:pPr>
            <a:r>
              <a:rPr lang="fr-CA" b="1"/>
              <a:t>Formation en ligne :</a:t>
            </a:r>
            <a:r>
              <a:rPr lang="fr-CA" sz="1200" kern="1200">
                <a:effectLst/>
                <a:latin typeface="+mn-lt"/>
                <a:ea typeface="+mn-ea"/>
                <a:cs typeface="+mn-cs"/>
              </a:rPr>
              <a:t> Créez un sondage </a:t>
            </a:r>
            <a:r>
              <a:rPr lang="fr-CA" i="1"/>
              <a:t>VRAI ou FAUX</a:t>
            </a:r>
            <a:r>
              <a:rPr lang="fr-CA" sz="1200" kern="1200">
                <a:effectLst/>
                <a:latin typeface="+mn-lt"/>
                <a:ea typeface="+mn-ea"/>
                <a:cs typeface="+mn-cs"/>
              </a:rPr>
              <a:t> et demandez aux participants de choisir la bonne réponse. </a:t>
            </a:r>
            <a:r>
              <a:rPr lang="fr-CA" sz="1200" b="1" kern="1200">
                <a:effectLst/>
                <a:latin typeface="+mn-lt"/>
                <a:ea typeface="+mn-ea"/>
                <a:cs typeface="+mn-cs"/>
              </a:rPr>
              <a:t>Vous pouve</a:t>
            </a:r>
            <a:r>
              <a:rPr lang="fr-CA" b="1"/>
              <a:t>z aussi </a:t>
            </a:r>
            <a:r>
              <a:rPr lang="fr-CA"/>
              <a:t>leur demander de lever virtuellement la main ou de répondre dans la zone de clavardage.</a:t>
            </a:r>
            <a:r>
              <a:rPr lang="fr-CA" sz="1200" kern="1200">
                <a:effectLst/>
                <a:latin typeface="+mn-lt"/>
                <a:ea typeface="+mn-ea"/>
                <a:cs typeface="+mn-cs"/>
              </a:rPr>
              <a:t> </a:t>
            </a:r>
          </a:p>
          <a:p>
            <a:pPr marL="0" indent="0">
              <a:buFontTx/>
              <a:buNone/>
            </a:pPr>
            <a:r>
              <a:rPr lang="fr-CA" sz="1200" kern="1200">
                <a:effectLst/>
                <a:latin typeface="+mn-lt"/>
                <a:ea typeface="+mn-ea"/>
                <a:cs typeface="+mn-cs"/>
              </a:rPr>
              <a:t> </a:t>
            </a:r>
          </a:p>
          <a:p>
            <a:endParaRPr lang="fr-CA"/>
          </a:p>
        </p:txBody>
      </p:sp>
      <p:sp>
        <p:nvSpPr>
          <p:cNvPr id="4" name="Slide Number Placeholder 3"/>
          <p:cNvSpPr>
            <a:spLocks noGrp="1"/>
          </p:cNvSpPr>
          <p:nvPr>
            <p:ph type="sldNum" sz="quarter" idx="10"/>
          </p:nvPr>
        </p:nvSpPr>
        <p:spPr/>
        <p:txBody>
          <a:bodyPr/>
          <a:lstStyle/>
          <a:p>
            <a:fld id="{C399A35E-F26D-456A-823C-AFB87E779EF3}" type="slidenum">
              <a:rPr lang="en-CA" smtClean="0"/>
              <a:t>6</a:t>
            </a:fld>
            <a:endParaRPr lang="en-CA"/>
          </a:p>
        </p:txBody>
      </p:sp>
    </p:spTree>
    <p:extLst>
      <p:ext uri="{BB962C8B-B14F-4D97-AF65-F5344CB8AC3E}">
        <p14:creationId xmlns:p14="http://schemas.microsoft.com/office/powerpoint/2010/main" val="408972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42460"/>
          </a:xfrm>
        </p:spPr>
        <p:txBody>
          <a:bodyPr>
            <a:normAutofit/>
          </a:bodyPr>
          <a:lstStyle/>
          <a:p>
            <a:r>
              <a:rPr lang="fr-CA" sz="1200" b="1" kern="1200">
                <a:effectLst/>
                <a:latin typeface="+mn-lt"/>
                <a:ea typeface="+mn-ea"/>
                <a:cs typeface="+mn-cs"/>
              </a:rPr>
              <a:t>Déboulonner les mythes</a:t>
            </a:r>
            <a:r>
              <a:rPr lang="fr-CA" sz="1200" kern="1200">
                <a:effectLst/>
                <a:latin typeface="+mn-lt"/>
                <a:ea typeface="+mn-ea"/>
                <a:cs typeface="+mn-cs"/>
              </a:rPr>
              <a:t> </a:t>
            </a:r>
          </a:p>
          <a:p>
            <a:pPr marL="171450" lvl="0" indent="-171450">
              <a:buFont typeface="Arial" panose="020B0604020202020204" pitchFamily="34" charset="0"/>
              <a:buChar char="•"/>
            </a:pPr>
            <a:r>
              <a:rPr lang="fr-CA" b="1"/>
              <a:t>Formation en ligne :</a:t>
            </a:r>
            <a:r>
              <a:rPr lang="fr-CA" sz="1200" kern="1200">
                <a:effectLst/>
                <a:latin typeface="+mn-lt"/>
                <a:ea typeface="+mn-ea"/>
                <a:cs typeface="+mn-cs"/>
              </a:rPr>
              <a:t> Créez un sondage </a:t>
            </a:r>
            <a:r>
              <a:rPr lang="fr-CA" i="1"/>
              <a:t>VRAI ou FAUX</a:t>
            </a:r>
            <a:r>
              <a:rPr lang="fr-CA" sz="1200" kern="1200">
                <a:effectLst/>
                <a:latin typeface="+mn-lt"/>
                <a:ea typeface="+mn-ea"/>
                <a:cs typeface="+mn-cs"/>
              </a:rPr>
              <a:t> et demandez aux participants de choisir la bonne réponse. </a:t>
            </a:r>
            <a:r>
              <a:rPr lang="fr-CA" sz="1200" b="1" kern="1200">
                <a:effectLst/>
                <a:latin typeface="+mn-lt"/>
                <a:ea typeface="+mn-ea"/>
                <a:cs typeface="+mn-cs"/>
              </a:rPr>
              <a:t>Vous pouve</a:t>
            </a:r>
            <a:r>
              <a:rPr lang="fr-CA" b="1"/>
              <a:t>z aussi </a:t>
            </a:r>
            <a:r>
              <a:rPr lang="fr-CA"/>
              <a:t>leur demander de lever virtuellement la main ou de répondre dans la zone de clavardage.</a:t>
            </a:r>
            <a:r>
              <a:rPr lang="fr-CA" sz="1200" kern="1200">
                <a:effectLst/>
                <a:latin typeface="+mn-lt"/>
                <a:ea typeface="+mn-ea"/>
                <a:cs typeface="+mn-cs"/>
              </a:rPr>
              <a:t> </a:t>
            </a:r>
          </a:p>
          <a:p>
            <a:pPr marL="0" indent="0">
              <a:buFontTx/>
              <a:buNone/>
            </a:pPr>
            <a:r>
              <a:rPr lang="fr-CA" sz="1200" kern="1200">
                <a:effectLst/>
                <a:latin typeface="+mn-lt"/>
                <a:ea typeface="+mn-ea"/>
                <a:cs typeface="+mn-cs"/>
              </a:rPr>
              <a:t> </a:t>
            </a:r>
          </a:p>
          <a:p>
            <a:pPr marL="171450" lvl="0" indent="-171450">
              <a:buFont typeface="Arial" panose="020B0604020202020204" pitchFamily="34" charset="0"/>
              <a:buChar char="•"/>
            </a:pPr>
            <a:r>
              <a:rPr lang="fr-CA" sz="1200" kern="1200">
                <a:effectLst/>
                <a:latin typeface="+mn-lt"/>
                <a:ea typeface="+mn-ea"/>
                <a:cs typeface="+mn-cs"/>
              </a:rPr>
              <a:t>Discutez de la mésinformation et des idées préconçues que peuvent avoir les participants à propos du harcèlement sexuel en milieu de travail. </a:t>
            </a:r>
          </a:p>
          <a:p>
            <a:pPr marL="171450" lvl="0" indent="-171450">
              <a:buFont typeface="Arial" panose="020B0604020202020204" pitchFamily="34" charset="0"/>
              <a:buChar char="•"/>
            </a:pPr>
            <a:r>
              <a:rPr lang="fr-CA" sz="1200" kern="1200">
                <a:effectLst/>
                <a:latin typeface="+mn-lt"/>
                <a:ea typeface="+mn-ea"/>
                <a:cs typeface="+mn-cs"/>
              </a:rPr>
              <a:t>Demandez-leur s’ils sont surpris par l’une ou l’autre des réponses. </a:t>
            </a:r>
            <a:r>
              <a:rPr lang="fr-CA"/>
              <a:t>Précisez que les réponses aux énoncés se trouvent plus loin</a:t>
            </a:r>
            <a:r>
              <a:rPr lang="fr-CA" sz="1200" kern="1200">
                <a:effectLst/>
                <a:latin typeface="+mn-lt"/>
                <a:ea typeface="+mn-ea"/>
                <a:cs typeface="+mn-cs"/>
              </a:rPr>
              <a:t>.</a:t>
            </a:r>
          </a:p>
          <a:p>
            <a:pPr marL="171450" lvl="0" indent="-171450">
              <a:buFont typeface="Arial" panose="020B0604020202020204" pitchFamily="34" charset="0"/>
              <a:buChar char="•"/>
            </a:pPr>
            <a:r>
              <a:rPr lang="fr-CA" sz="1200" b="0" kern="1200">
                <a:effectLst/>
                <a:latin typeface="+mn-lt"/>
                <a:ea typeface="+mn-ea"/>
                <a:cs typeface="+mn-cs"/>
              </a:rPr>
              <a:t>Il est à noter que les statistiques ayant servi à déterminer les bonnes réponses reposent sur les cas </a:t>
            </a:r>
            <a:r>
              <a:rPr lang="fr-CA" sz="1200" b="0" kern="1200" cap="all">
                <a:effectLst/>
                <a:latin typeface="+mn-lt"/>
                <a:ea typeface="+mn-ea"/>
                <a:cs typeface="+mn-cs"/>
              </a:rPr>
              <a:t>signalés</a:t>
            </a:r>
            <a:r>
              <a:rPr lang="fr-CA" sz="1200" b="0" kern="1200">
                <a:effectLst/>
                <a:latin typeface="+mn-lt"/>
                <a:ea typeface="+mn-ea"/>
                <a:cs typeface="+mn-cs"/>
              </a:rPr>
              <a:t>, c’est-à-dire les situations dans lesquelles les personnes se sentaient </a:t>
            </a:r>
            <a:r>
              <a:rPr lang="fr-CA"/>
              <a:t>à </a:t>
            </a:r>
            <a:r>
              <a:rPr lang="fr-CA" sz="1200" b="0" kern="1200">
                <a:effectLst/>
                <a:latin typeface="+mn-lt"/>
                <a:ea typeface="+mn-ea"/>
                <a:cs typeface="+mn-cs"/>
              </a:rPr>
              <a:t>l’aise de faire une dénonciation. Il est donc possible que les chiffres soient faussés par la sous-déclaration, le manque de ressources, le manque d’accès aux services et la réalité des professions à prédominance masculine.</a:t>
            </a:r>
          </a:p>
          <a:p>
            <a:r>
              <a:rPr lang="fr-CA" sz="1200" kern="1200">
                <a:effectLst/>
                <a:latin typeface="+mn-lt"/>
                <a:ea typeface="+mn-ea"/>
                <a:cs typeface="+mn-cs"/>
              </a:rPr>
              <a:t> </a:t>
            </a:r>
          </a:p>
          <a:p>
            <a:r>
              <a:rPr lang="fr-CA" sz="1200" b="1" kern="1200">
                <a:effectLst/>
                <a:latin typeface="+mn-lt"/>
                <a:ea typeface="+mn-ea"/>
                <a:cs typeface="+mn-cs"/>
              </a:rPr>
              <a:t>Réponse (diapositive actuelle) : FAUX</a:t>
            </a:r>
            <a:endParaRPr lang="fr-CA" sz="1200" kern="1200">
              <a:effectLst/>
              <a:latin typeface="+mn-lt"/>
              <a:ea typeface="+mn-ea"/>
              <a:cs typeface="+mn-cs"/>
            </a:endParaRPr>
          </a:p>
          <a:p>
            <a:r>
              <a:rPr lang="fr-CA" sz="1200" kern="1200">
                <a:effectLst/>
                <a:latin typeface="+mn-lt"/>
                <a:ea typeface="+mn-ea"/>
                <a:cs typeface="+mn-cs"/>
              </a:rPr>
              <a:t> </a:t>
            </a:r>
          </a:p>
          <a:p>
            <a:r>
              <a:rPr lang="fr-CA" sz="1200" kern="1200">
                <a:effectLst/>
                <a:latin typeface="+mn-lt"/>
                <a:ea typeface="+mn-ea"/>
                <a:cs typeface="+mn-cs"/>
              </a:rPr>
              <a:t>Selon un sondage Angus Reid de 2014, 43 % des Canadiennes disent avoir été victimes de harcèlement sexuel au travail, contre 12 % des Canadiens. </a:t>
            </a:r>
          </a:p>
          <a:p>
            <a:r>
              <a:rPr lang="fr-CA" sz="1200" kern="1200">
                <a:effectLst/>
                <a:latin typeface="+mn-lt"/>
                <a:ea typeface="+mn-ea"/>
                <a:cs typeface="+mn-cs"/>
              </a:rPr>
              <a:t> </a:t>
            </a:r>
          </a:p>
          <a:p>
            <a:endParaRPr lang="fr-CA"/>
          </a:p>
        </p:txBody>
      </p:sp>
      <p:sp>
        <p:nvSpPr>
          <p:cNvPr id="4" name="Slide Number Placeholder 3"/>
          <p:cNvSpPr>
            <a:spLocks noGrp="1"/>
          </p:cNvSpPr>
          <p:nvPr>
            <p:ph type="sldNum" sz="quarter" idx="10"/>
          </p:nvPr>
        </p:nvSpPr>
        <p:spPr/>
        <p:txBody>
          <a:bodyPr/>
          <a:lstStyle/>
          <a:p>
            <a:fld id="{C399A35E-F26D-456A-823C-AFB87E779EF3}" type="slidenum">
              <a:rPr lang="en-CA" smtClean="0"/>
              <a:t>7</a:t>
            </a:fld>
            <a:endParaRPr lang="en-CA"/>
          </a:p>
        </p:txBody>
      </p:sp>
    </p:spTree>
    <p:extLst>
      <p:ext uri="{BB962C8B-B14F-4D97-AF65-F5344CB8AC3E}">
        <p14:creationId xmlns:p14="http://schemas.microsoft.com/office/powerpoint/2010/main" val="3642451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a:ea typeface="Times New Roman" panose="02020603050405020304" pitchFamily="18" charset="0"/>
                <a:cs typeface="Times New Roman" panose="02020603050405020304" pitchFamily="18" charset="0"/>
              </a:rPr>
              <a:t>Voir les instructions à la diapositive </a:t>
            </a:r>
            <a:r>
              <a:rPr lang="fr-CA" sz="1200">
                <a:effectLst/>
                <a:latin typeface="+mn-lt"/>
                <a:ea typeface="Times New Roman" panose="02020603050405020304" pitchFamily="18" charset="0"/>
                <a:cs typeface="Times New Roman" panose="02020603050405020304" pitchFamily="18" charset="0"/>
              </a:rPr>
              <a:t>10</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a:effectLst/>
              <a:latin typeface="+mn-lt"/>
              <a:ea typeface="Times New Roman" panose="02020603050405020304" pitchFamily="18" charset="0"/>
              <a:cs typeface="Times New Roman" panose="02020603050405020304" pitchFamily="18" charset="0"/>
            </a:endParaRPr>
          </a:p>
          <a:p>
            <a:r>
              <a:rPr lang="fr-CA" sz="1200" b="1" kern="1200">
                <a:effectLst/>
                <a:latin typeface="+mn-lt"/>
                <a:ea typeface="+mn-ea"/>
                <a:cs typeface="+mn-cs"/>
              </a:rPr>
              <a:t>Réponse : FAUX</a:t>
            </a:r>
            <a:endParaRPr lang="fr-CA" sz="1200" kern="1200">
              <a:effectLst/>
              <a:latin typeface="+mn-lt"/>
              <a:ea typeface="+mn-ea"/>
              <a:cs typeface="+mn-cs"/>
            </a:endParaRPr>
          </a:p>
          <a:p>
            <a:r>
              <a:rPr lang="fr-CA" sz="1200" kern="1200">
                <a:effectLst/>
                <a:latin typeface="+mn-lt"/>
                <a:ea typeface="+mn-ea"/>
                <a:cs typeface="+mn-cs"/>
              </a:rPr>
              <a:t> </a:t>
            </a:r>
          </a:p>
          <a:p>
            <a:r>
              <a:rPr lang="fr-CA" sz="1200" kern="1200">
                <a:effectLst/>
                <a:latin typeface="+mn-lt"/>
                <a:ea typeface="+mn-ea"/>
                <a:cs typeface="+mn-cs"/>
              </a:rPr>
              <a:t>Selon un rapport de Statistique </a:t>
            </a:r>
            <a:r>
              <a:rPr lang="fr-CA"/>
              <a:t>Canada de 2018, </a:t>
            </a:r>
            <a:r>
              <a:rPr lang="fr-CA" sz="1200" kern="1200">
                <a:effectLst/>
                <a:latin typeface="+mn-lt"/>
                <a:ea typeface="+mn-ea"/>
                <a:cs typeface="+mn-cs"/>
              </a:rPr>
              <a:t>les travailleurs de la sant</a:t>
            </a:r>
            <a:r>
              <a:rPr lang="fr-CA"/>
              <a:t>é (22 %) sont </a:t>
            </a:r>
            <a:r>
              <a:rPr lang="fr-CA" sz="1200" kern="1200">
                <a:effectLst/>
                <a:latin typeface="+mn-lt"/>
                <a:ea typeface="+mn-ea"/>
                <a:cs typeface="+mn-cs"/>
              </a:rPr>
              <a:t>plus susceptibles de signaler des situations de harcèlement sexuel que ceux du secteur des services (17,8 %). Cette probabilité atteint 16,7 % chez les personnes de métier, et </a:t>
            </a:r>
            <a:r>
              <a:rPr lang="fr-CA"/>
              <a:t>15,3 % chez celles des domaines de l’enseignement</a:t>
            </a:r>
            <a:r>
              <a:rPr lang="fr-CA" sz="1200" kern="1200">
                <a:effectLst/>
                <a:latin typeface="+mn-lt"/>
                <a:ea typeface="+mn-ea"/>
                <a:cs typeface="+mn-cs"/>
              </a:rPr>
              <a:t>, du droit et des services </a:t>
            </a:r>
            <a:r>
              <a:rPr lang="fr-CA"/>
              <a:t>sociaux</a:t>
            </a:r>
            <a:r>
              <a:rPr lang="fr-CA" sz="1200" kern="1200">
                <a:effectLst/>
                <a:latin typeface="+mn-lt"/>
                <a:ea typeface="+mn-ea"/>
                <a:cs typeface="+mn-cs"/>
              </a:rPr>
              <a:t>. </a:t>
            </a:r>
          </a:p>
          <a:p>
            <a:endParaRPr lang="fr-CA"/>
          </a:p>
        </p:txBody>
      </p:sp>
      <p:sp>
        <p:nvSpPr>
          <p:cNvPr id="4" name="Slide Number Placeholder 3"/>
          <p:cNvSpPr>
            <a:spLocks noGrp="1"/>
          </p:cNvSpPr>
          <p:nvPr>
            <p:ph type="sldNum" sz="quarter" idx="10"/>
          </p:nvPr>
        </p:nvSpPr>
        <p:spPr/>
        <p:txBody>
          <a:bodyPr/>
          <a:lstStyle/>
          <a:p>
            <a:fld id="{C399A35E-F26D-456A-823C-AFB87E779EF3}" type="slidenum">
              <a:rPr lang="en-CA" smtClean="0"/>
              <a:t>8</a:t>
            </a:fld>
            <a:endParaRPr lang="en-CA"/>
          </a:p>
        </p:txBody>
      </p:sp>
    </p:spTree>
    <p:extLst>
      <p:ext uri="{BB962C8B-B14F-4D97-AF65-F5344CB8AC3E}">
        <p14:creationId xmlns:p14="http://schemas.microsoft.com/office/powerpoint/2010/main" val="2338212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a:ea typeface="Times New Roman" panose="02020603050405020304" pitchFamily="18" charset="0"/>
                <a:cs typeface="Times New Roman" panose="02020603050405020304" pitchFamily="18" charset="0"/>
              </a:rPr>
              <a:t>Voir les instructions à la diapositive </a:t>
            </a:r>
            <a:r>
              <a:rPr lang="fr-CA" sz="1200">
                <a:effectLst/>
                <a:latin typeface="+mn-lt"/>
                <a:ea typeface="Times New Roman" panose="02020603050405020304" pitchFamily="18" charset="0"/>
                <a:cs typeface="Times New Roman" panose="02020603050405020304" pitchFamily="18" charset="0"/>
              </a:rPr>
              <a:t>10</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a:effectLst/>
              <a:latin typeface="+mn-lt"/>
              <a:ea typeface="Times New Roman" panose="02020603050405020304" pitchFamily="18" charset="0"/>
              <a:cs typeface="Times New Roman" panose="02020603050405020304" pitchFamily="18" charset="0"/>
            </a:endParaRPr>
          </a:p>
          <a:p>
            <a:r>
              <a:rPr lang="fr-CA" sz="1200" b="1" kern="1200">
                <a:effectLst/>
                <a:latin typeface="+mn-lt"/>
                <a:ea typeface="+mn-ea"/>
                <a:cs typeface="+mn-cs"/>
              </a:rPr>
              <a:t>Réponse : FAUX</a:t>
            </a:r>
            <a:endParaRPr lang="fr-CA" sz="1200" kern="1200">
              <a:effectLst/>
              <a:latin typeface="+mn-lt"/>
              <a:ea typeface="+mn-ea"/>
              <a:cs typeface="+mn-cs"/>
            </a:endParaRPr>
          </a:p>
          <a:p>
            <a:r>
              <a:rPr lang="fr-CA" sz="1200" kern="1200">
                <a:effectLst/>
                <a:latin typeface="+mn-lt"/>
                <a:ea typeface="+mn-ea"/>
                <a:cs typeface="+mn-cs"/>
              </a:rPr>
              <a:t> </a:t>
            </a:r>
          </a:p>
          <a:p>
            <a:r>
              <a:rPr lang="fr-CA" sz="1200" kern="1200">
                <a:effectLst/>
                <a:latin typeface="+mn-lt"/>
                <a:ea typeface="+mn-ea"/>
                <a:cs typeface="+mn-cs"/>
              </a:rPr>
              <a:t>Selon le même rapport </a:t>
            </a:r>
            <a:r>
              <a:rPr lang="fr-CA"/>
              <a:t>de Statistique Canada de </a:t>
            </a:r>
            <a:r>
              <a:rPr lang="fr-CA" sz="1200" kern="1200">
                <a:effectLst/>
                <a:latin typeface="+mn-lt"/>
                <a:ea typeface="+mn-ea"/>
                <a:cs typeface="+mn-cs"/>
              </a:rPr>
              <a:t>2018</a:t>
            </a:r>
            <a:r>
              <a:rPr lang="fr-CA"/>
              <a:t>, seulement 15 % des victimes identifient leur superviseur ou gestionnaire comme étant l’auteur du harcèlement sexuel dont elles font l’objet </a:t>
            </a:r>
            <a:r>
              <a:rPr lang="fr-CA" sz="1200" kern="1200">
                <a:effectLst/>
                <a:latin typeface="+mn-lt"/>
                <a:ea typeface="+mn-ea"/>
                <a:cs typeface="+mn-cs"/>
              </a:rPr>
              <a:t>(tableau 3). En revanche, 56 % des femmes victimes de harcèlement sexuel au travail disent que la personne responsable est un client, et 44 %, un collègue ou </a:t>
            </a:r>
            <a:r>
              <a:rPr lang="fr-CA"/>
              <a:t>un</a:t>
            </a:r>
            <a:r>
              <a:rPr lang="fr-CA" sz="1200" kern="1200">
                <a:effectLst/>
                <a:latin typeface="+mn-lt"/>
                <a:ea typeface="+mn-ea"/>
                <a:cs typeface="+mn-cs"/>
              </a:rPr>
              <a:t> pair. </a:t>
            </a:r>
          </a:p>
          <a:p>
            <a:r>
              <a:rPr lang="fr-CA" sz="1200" kern="1200">
                <a:effectLst/>
                <a:latin typeface="+mn-lt"/>
                <a:ea typeface="+mn-ea"/>
                <a:cs typeface="+mn-cs"/>
              </a:rPr>
              <a:t> </a:t>
            </a:r>
          </a:p>
          <a:p>
            <a:r>
              <a:rPr lang="fr-CA"/>
              <a:t>Discutez</a:t>
            </a:r>
            <a:r>
              <a:rPr lang="fr-CA" sz="1200" kern="1200">
                <a:effectLst/>
                <a:latin typeface="+mn-lt"/>
                <a:ea typeface="+mn-ea"/>
                <a:cs typeface="+mn-cs"/>
              </a:rPr>
              <a:t> brièvement des raisons expliquant cette statistique : la peur des représailles et les obstacles à la dénonciation de son patron. Il est plus facile de dire que l’auteur du harcèlement est un client, </a:t>
            </a:r>
            <a:r>
              <a:rPr lang="fr-CA"/>
              <a:t>puisque ce dernier est peut-être déjà parti ou on ne le reverra possiblement jamais.</a:t>
            </a:r>
            <a:r>
              <a:rPr lang="fr-CA" sz="1200" kern="1200">
                <a:effectLst/>
                <a:latin typeface="+mn-lt"/>
                <a:ea typeface="+mn-ea"/>
                <a:cs typeface="+mn-cs"/>
              </a:rPr>
              <a:t> Or, qui que soit le responsable</a:t>
            </a:r>
            <a:r>
              <a:rPr lang="fr-CA"/>
              <a:t>, l’employeur est tenu d’offrir à son personnel un milieu de travail exempt de harcèlement sexuel</a:t>
            </a:r>
            <a:r>
              <a:rPr lang="fr-CA" sz="1200" b="0" kern="1200">
                <a:effectLst/>
                <a:latin typeface="+mn-lt"/>
                <a:ea typeface="+mn-ea"/>
                <a:cs typeface="+mn-cs"/>
              </a:rPr>
              <a:t>. </a:t>
            </a:r>
            <a:r>
              <a:rPr lang="fr-CA"/>
              <a:t>Il a aussi l’obligation de relever les sources possibles de harcèlement et de prendre les mesures pour </a:t>
            </a:r>
            <a:r>
              <a:rPr lang="fr-CA" sz="1200" b="0" kern="1200">
                <a:effectLst/>
                <a:latin typeface="+mn-lt"/>
                <a:ea typeface="+mn-ea"/>
                <a:cs typeface="+mn-cs"/>
              </a:rPr>
              <a:t>p</a:t>
            </a:r>
            <a:r>
              <a:rPr lang="fr-CA"/>
              <a:t>révenir le harcèlement sexuel</a:t>
            </a:r>
            <a:r>
              <a:rPr lang="fr-CA" sz="1200" b="0" kern="1200">
                <a:effectLst/>
                <a:latin typeface="+mn-lt"/>
                <a:ea typeface="+mn-ea"/>
                <a:cs typeface="+mn-cs"/>
              </a:rPr>
              <a:t>. </a:t>
            </a:r>
          </a:p>
          <a:p>
            <a:r>
              <a:rPr lang="fr-CA" sz="1200" b="0" kern="1200">
                <a:effectLst/>
                <a:latin typeface="+mn-lt"/>
                <a:ea typeface="+mn-ea"/>
                <a:cs typeface="+mn-cs"/>
              </a:rPr>
              <a:t> </a:t>
            </a:r>
          </a:p>
          <a:p>
            <a:endParaRPr lang="fr-CA"/>
          </a:p>
        </p:txBody>
      </p:sp>
      <p:sp>
        <p:nvSpPr>
          <p:cNvPr id="4" name="Slide Number Placeholder 3"/>
          <p:cNvSpPr>
            <a:spLocks noGrp="1"/>
          </p:cNvSpPr>
          <p:nvPr>
            <p:ph type="sldNum" sz="quarter" idx="10"/>
          </p:nvPr>
        </p:nvSpPr>
        <p:spPr/>
        <p:txBody>
          <a:bodyPr/>
          <a:lstStyle/>
          <a:p>
            <a:fld id="{C399A35E-F26D-456A-823C-AFB87E779EF3}" type="slidenum">
              <a:rPr lang="en-CA" smtClean="0"/>
              <a:t>9</a:t>
            </a:fld>
            <a:endParaRPr lang="en-CA"/>
          </a:p>
        </p:txBody>
      </p:sp>
    </p:spTree>
    <p:extLst>
      <p:ext uri="{BB962C8B-B14F-4D97-AF65-F5344CB8AC3E}">
        <p14:creationId xmlns:p14="http://schemas.microsoft.com/office/powerpoint/2010/main" val="1369830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a:xfrm>
            <a:off x="7605951" y="6423914"/>
            <a:ext cx="2844799" cy="365125"/>
          </a:xfrm>
        </p:spPr>
        <p:txBody>
          <a:bodyPr/>
          <a:lstStyle/>
          <a:p>
            <a:fld id="{7025A90B-AB1E-4E51-A6A2-BCA34BB12E0E}" type="datetime1">
              <a:rPr lang="en-US" smtClean="0"/>
              <a:t>6/29/2022</a:t>
            </a:fld>
            <a:endParaRPr lang="en-US"/>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a:xfrm>
            <a:off x="10795363" y="6423914"/>
            <a:ext cx="1052510" cy="365125"/>
          </a:xfrm>
        </p:spPr>
        <p:txBody>
          <a:bodyPr/>
          <a:lstStyle/>
          <a:p>
            <a:fld id="{3A98EE3D-8CD1-4C3F-BD1C-C98C9596463C}" type="slidenum">
              <a:rPr lang="en-US" smtClean="0"/>
              <a:t>‹#›</a:t>
            </a:fld>
            <a:endParaRPr lang="en-US"/>
          </a:p>
        </p:txBody>
      </p:sp>
      <p:sp>
        <p:nvSpPr>
          <p:cNvPr id="11" name="Footer Placeholder 5">
            <a:extLst>
              <a:ext uri="{FF2B5EF4-FFF2-40B4-BE49-F238E27FC236}">
                <a16:creationId xmlns:a16="http://schemas.microsoft.com/office/drawing/2014/main" id="{3FB45199-F13E-4CB5-AF62-71432CD4898C}"/>
              </a:ext>
            </a:extLst>
          </p:cNvPr>
          <p:cNvSpPr>
            <a:spLocks noGrp="1"/>
          </p:cNvSpPr>
          <p:nvPr>
            <p:ph type="ftr" sz="quarter" idx="11"/>
          </p:nvPr>
        </p:nvSpPr>
        <p:spPr>
          <a:xfrm>
            <a:off x="355101" y="6423914"/>
            <a:ext cx="6818262" cy="365125"/>
          </a:xfrm>
        </p:spPr>
        <p:txBody>
          <a:bodyPr/>
          <a:lstStyle/>
          <a:p>
            <a:pPr algn="l"/>
            <a:endParaRPr lang="en-US"/>
          </a:p>
        </p:txBody>
      </p:sp>
    </p:spTree>
    <p:extLst>
      <p:ext uri="{BB962C8B-B14F-4D97-AF65-F5344CB8AC3E}">
        <p14:creationId xmlns:p14="http://schemas.microsoft.com/office/powerpoint/2010/main" val="3800925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242275"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358529"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4" name="Text Placeholder 3">
            <a:extLst>
              <a:ext uri="{FF2B5EF4-FFF2-40B4-BE49-F238E27FC236}">
                <a16:creationId xmlns:a16="http://schemas.microsoft.com/office/drawing/2014/main" id="{9AC935A1-3DFF-457D-8C70-E337C3D84F5A}"/>
              </a:ext>
            </a:extLst>
          </p:cNvPr>
          <p:cNvSpPr>
            <a:spLocks noGrp="1"/>
          </p:cNvSpPr>
          <p:nvPr>
            <p:ph type="body" sz="half" idx="2"/>
          </p:nvPr>
        </p:nvSpPr>
        <p:spPr>
          <a:xfrm>
            <a:off x="358529" y="2057400"/>
            <a:ext cx="3790884" cy="3811588"/>
          </a:xfrm>
        </p:spPr>
        <p:txBody>
          <a:bodyPr/>
          <a:lstStyle>
            <a:lvl1pPr marL="216000" indent="-216000">
              <a:lnSpc>
                <a:spcPct val="90000"/>
              </a:lnSpc>
              <a:buFont typeface="Wingdings" panose="05000000000000000000" pitchFamily="2" charset="2"/>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B61EC29A-984D-4E19-96EC-45F28AE5AFC6}" type="datetime1">
              <a:rPr lang="en-US" noProof="0" smtClean="0"/>
              <a:t>6/29/2022</a:t>
            </a:fld>
            <a:endParaRPr lang="en-US" noProof="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11" name="Footer Placeholder 5">
            <a:extLst>
              <a:ext uri="{FF2B5EF4-FFF2-40B4-BE49-F238E27FC236}">
                <a16:creationId xmlns:a16="http://schemas.microsoft.com/office/drawing/2014/main" id="{A620A17C-5577-4021-9044-146DC609ECC5}"/>
              </a:ext>
            </a:extLst>
          </p:cNvPr>
          <p:cNvSpPr>
            <a:spLocks noGrp="1"/>
          </p:cNvSpPr>
          <p:nvPr>
            <p:ph type="ftr" sz="quarter" idx="11"/>
          </p:nvPr>
        </p:nvSpPr>
        <p:spPr>
          <a:xfrm>
            <a:off x="355101" y="6423914"/>
            <a:ext cx="6818262" cy="365125"/>
          </a:xfrm>
        </p:spPr>
        <p:txBody>
          <a:bodyPr/>
          <a:lstStyle/>
          <a:p>
            <a:pPr algn="l"/>
            <a:endParaRPr lang="en-US" noProof="0"/>
          </a:p>
        </p:txBody>
      </p:sp>
    </p:spTree>
    <p:extLst>
      <p:ext uri="{BB962C8B-B14F-4D97-AF65-F5344CB8AC3E}">
        <p14:creationId xmlns:p14="http://schemas.microsoft.com/office/powerpoint/2010/main" val="268622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Picture with Caption_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4144457"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6ECFFB8E-B9B8-4596-8A53-51C8A7FD19C2}" type="datetime1">
              <a:rPr lang="en-US" noProof="0" smtClean="0"/>
              <a:t>6/29/2022</a:t>
            </a:fld>
            <a:endParaRPr lang="en-US" noProof="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4144457" y="2057400"/>
            <a:ext cx="3791456" cy="38623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Footer Placeholder 5">
            <a:extLst>
              <a:ext uri="{FF2B5EF4-FFF2-40B4-BE49-F238E27FC236}">
                <a16:creationId xmlns:a16="http://schemas.microsoft.com/office/drawing/2014/main" id="{3D444C08-6A3A-4BFB-9494-43F3DE33E919}"/>
              </a:ext>
            </a:extLst>
          </p:cNvPr>
          <p:cNvSpPr>
            <a:spLocks noGrp="1"/>
          </p:cNvSpPr>
          <p:nvPr>
            <p:ph type="ftr" sz="quarter" idx="11"/>
          </p:nvPr>
        </p:nvSpPr>
        <p:spPr>
          <a:xfrm>
            <a:off x="355101" y="6423914"/>
            <a:ext cx="6818262" cy="365125"/>
          </a:xfrm>
        </p:spPr>
        <p:txBody>
          <a:bodyPr/>
          <a:lstStyle/>
          <a:p>
            <a:pPr algn="l"/>
            <a:endParaRPr lang="en-US" noProof="0"/>
          </a:p>
        </p:txBody>
      </p:sp>
    </p:spTree>
    <p:extLst>
      <p:ext uri="{BB962C8B-B14F-4D97-AF65-F5344CB8AC3E}">
        <p14:creationId xmlns:p14="http://schemas.microsoft.com/office/powerpoint/2010/main" val="1445521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Picture with Caption_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4244562"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8355530" y="457200"/>
            <a:ext cx="357739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08641130-3317-4AE7-9431-3653A3E1EC59}" type="datetime1">
              <a:rPr lang="en-US" noProof="0" smtClean="0"/>
              <a:t>6/29/2022</a:t>
            </a:fld>
            <a:endParaRPr lang="en-US" noProof="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8355530" y="2057400"/>
            <a:ext cx="3577934" cy="3862388"/>
          </a:xfrm>
        </p:spPr>
        <p:txBody>
          <a:bodyPr/>
          <a:lstStyle>
            <a:lvl1pPr marL="0" indent="0">
              <a:lnSpc>
                <a:spcPct val="90000"/>
              </a:lnSpc>
              <a:buNone/>
              <a:defRPr lang="ru-RU" sz="1600" kern="1200" dirty="0">
                <a:solidFill>
                  <a:schemeClr val="tx1">
                    <a:lumMod val="75000"/>
                    <a:lumOff val="25000"/>
                  </a:schemeClr>
                </a:solidFill>
                <a:latin typeface="+mn-lt"/>
                <a:ea typeface="+mn-ea"/>
                <a:cs typeface="+mn-cs"/>
              </a:defRPr>
            </a:lvl1pPr>
            <a:lvl2pPr marL="306000" indent="-306000">
              <a:defRPr/>
            </a:lvl2pPr>
            <a:lvl3pPr marL="306000" indent="-306000">
              <a:defRPr/>
            </a:lvl3pPr>
            <a:lvl4pPr marL="306000" indent="-306000">
              <a:defRPr/>
            </a:lvl4pPr>
            <a:lvl5pPr marL="306000" indent="-306000">
              <a:defRPr/>
            </a:lvl5pPr>
          </a:lstStyle>
          <a:p>
            <a:pPr marL="216000" lvl="0"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Click to edit Master text styles</a:t>
            </a:r>
          </a:p>
          <a:p>
            <a:pPr marL="216000" lvl="1"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Second level</a:t>
            </a:r>
          </a:p>
        </p:txBody>
      </p:sp>
      <p:sp>
        <p:nvSpPr>
          <p:cNvPr id="9" name="Footer Placeholder 5">
            <a:extLst>
              <a:ext uri="{FF2B5EF4-FFF2-40B4-BE49-F238E27FC236}">
                <a16:creationId xmlns:a16="http://schemas.microsoft.com/office/drawing/2014/main" id="{FE695AAC-8311-4518-A219-DE58BF92AEA9}"/>
              </a:ext>
            </a:extLst>
          </p:cNvPr>
          <p:cNvSpPr>
            <a:spLocks noGrp="1"/>
          </p:cNvSpPr>
          <p:nvPr>
            <p:ph type="ftr" sz="quarter" idx="11"/>
          </p:nvPr>
        </p:nvSpPr>
        <p:spPr>
          <a:xfrm>
            <a:off x="355101" y="6423914"/>
            <a:ext cx="6818262" cy="365125"/>
          </a:xfrm>
        </p:spPr>
        <p:txBody>
          <a:bodyPr/>
          <a:lstStyle/>
          <a:p>
            <a:pPr algn="l"/>
            <a:endParaRPr lang="en-US" noProof="0"/>
          </a:p>
        </p:txBody>
      </p:sp>
    </p:spTree>
    <p:extLst>
      <p:ext uri="{BB962C8B-B14F-4D97-AF65-F5344CB8AC3E}">
        <p14:creationId xmlns:p14="http://schemas.microsoft.com/office/powerpoint/2010/main" val="917956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Left 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F262E62-E8FA-42DE-BC7E-BA73A13FCBFF}"/>
              </a:ext>
            </a:extLst>
          </p:cNvPr>
          <p:cNvSpPr>
            <a:spLocks noGrp="1"/>
          </p:cNvSpPr>
          <p:nvPr>
            <p:ph type="pic" sz="quarter" idx="15"/>
          </p:nvPr>
        </p:nvSpPr>
        <p:spPr>
          <a:xfrm>
            <a:off x="0" y="0"/>
            <a:ext cx="7537685" cy="6858000"/>
          </a:xfrm>
        </p:spPr>
        <p:txBody>
          <a:bodyPr anchor="ctr" anchorCtr="0"/>
          <a:lstStyle>
            <a:lvl1pPr algn="ctr">
              <a:defRPr/>
            </a:lvl1pPr>
          </a:lstStyle>
          <a:p>
            <a:r>
              <a:rPr lang="en-US" noProof="0"/>
              <a:t>Click icon to add picture</a:t>
            </a:r>
          </a:p>
        </p:txBody>
      </p:sp>
      <p:sp>
        <p:nvSpPr>
          <p:cNvPr id="2" name="Title 1">
            <a:extLst>
              <a:ext uri="{FF2B5EF4-FFF2-40B4-BE49-F238E27FC236}">
                <a16:creationId xmlns:a16="http://schemas.microsoft.com/office/drawing/2014/main" id="{93696899-6846-4B29-AD05-49215C31489C}"/>
              </a:ext>
            </a:extLst>
          </p:cNvPr>
          <p:cNvSpPr>
            <a:spLocks noGrp="1"/>
          </p:cNvSpPr>
          <p:nvPr>
            <p:ph type="title"/>
          </p:nvPr>
        </p:nvSpPr>
        <p:spPr>
          <a:xfrm>
            <a:off x="7955459" y="197123"/>
            <a:ext cx="3392382" cy="1675219"/>
          </a:xfrm>
        </p:spPr>
        <p:txBody>
          <a:bodyPr/>
          <a:lstStyle>
            <a:lvl1pPr>
              <a:defRPr>
                <a:solidFill>
                  <a:schemeClr val="accent1">
                    <a:lumMod val="75000"/>
                  </a:schemeClr>
                </a:solidFill>
              </a:defRPr>
            </a:lvl1pPr>
          </a:lstStyle>
          <a:p>
            <a:r>
              <a:rPr lang="en-US" noProof="0"/>
              <a:t>Click to edit Master title style</a:t>
            </a:r>
          </a:p>
        </p:txBody>
      </p:sp>
      <p:sp>
        <p:nvSpPr>
          <p:cNvPr id="19" name="Content Placeholder 8">
            <a:extLst>
              <a:ext uri="{FF2B5EF4-FFF2-40B4-BE49-F238E27FC236}">
                <a16:creationId xmlns:a16="http://schemas.microsoft.com/office/drawing/2014/main" id="{2939FABB-D58D-4DAF-878D-EB51A2AA620A}"/>
              </a:ext>
            </a:extLst>
          </p:cNvPr>
          <p:cNvSpPr>
            <a:spLocks noGrp="1"/>
          </p:cNvSpPr>
          <p:nvPr>
            <p:ph sz="quarter" idx="14"/>
          </p:nvPr>
        </p:nvSpPr>
        <p:spPr>
          <a:xfrm>
            <a:off x="7955459" y="2057400"/>
            <a:ext cx="3392382" cy="3862388"/>
          </a:xfrm>
        </p:spPr>
        <p:txBody>
          <a:bodyPr/>
          <a:lstStyle>
            <a:lvl1pPr marL="0" indent="0">
              <a:lnSpc>
                <a:spcPct val="90000"/>
              </a:lnSpc>
              <a:buNone/>
              <a:defRPr lang="ru-RU" sz="1600" kern="1200" dirty="0">
                <a:solidFill>
                  <a:schemeClr val="tx1">
                    <a:lumMod val="75000"/>
                    <a:lumOff val="25000"/>
                  </a:schemeClr>
                </a:solidFill>
                <a:latin typeface="+mn-lt"/>
                <a:ea typeface="+mn-ea"/>
                <a:cs typeface="+mn-cs"/>
              </a:defRPr>
            </a:lvl1pPr>
            <a:lvl2pPr marL="306000" indent="-306000">
              <a:defRPr/>
            </a:lvl2pPr>
            <a:lvl3pPr marL="306000" indent="-306000">
              <a:defRPr/>
            </a:lvl3pPr>
            <a:lvl4pPr marL="306000" indent="-306000">
              <a:defRPr/>
            </a:lvl4pPr>
            <a:lvl5pPr marL="306000" indent="-306000">
              <a:defRPr/>
            </a:lvl5pPr>
          </a:lstStyle>
          <a:p>
            <a:pPr marL="216000" lvl="0"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Click to edit Master text styles</a:t>
            </a:r>
          </a:p>
          <a:p>
            <a:pPr marL="216000" lvl="1"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Second level</a:t>
            </a:r>
          </a:p>
        </p:txBody>
      </p:sp>
      <p:sp>
        <p:nvSpPr>
          <p:cNvPr id="20" name="Rectangle 19">
            <a:extLst>
              <a:ext uri="{FF2B5EF4-FFF2-40B4-BE49-F238E27FC236}">
                <a16:creationId xmlns:a16="http://schemas.microsoft.com/office/drawing/2014/main" id="{82AD5814-D5B6-4BF5-BF94-2F284D0079F8}"/>
              </a:ext>
            </a:extLst>
          </p:cNvPr>
          <p:cNvSpPr/>
          <p:nvPr userDrawn="1"/>
        </p:nvSpPr>
        <p:spPr>
          <a:xfrm>
            <a:off x="8042147" y="453643"/>
            <a:ext cx="3528000" cy="985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2" name="Date Placeholder 4">
            <a:extLst>
              <a:ext uri="{FF2B5EF4-FFF2-40B4-BE49-F238E27FC236}">
                <a16:creationId xmlns:a16="http://schemas.microsoft.com/office/drawing/2014/main" id="{1FB18E8B-6111-4A64-AA8C-4CD4C9814C59}"/>
              </a:ext>
            </a:extLst>
          </p:cNvPr>
          <p:cNvSpPr>
            <a:spLocks noGrp="1"/>
          </p:cNvSpPr>
          <p:nvPr>
            <p:ph type="dt" sz="half" idx="10"/>
          </p:nvPr>
        </p:nvSpPr>
        <p:spPr>
          <a:xfrm>
            <a:off x="7605951" y="6423914"/>
            <a:ext cx="2844799" cy="365125"/>
          </a:xfrm>
        </p:spPr>
        <p:txBody>
          <a:bodyPr/>
          <a:lstStyle/>
          <a:p>
            <a:fld id="{CAC80D2E-2055-47C8-B958-D4F6E0208353}" type="datetime1">
              <a:rPr lang="en-US" noProof="0" smtClean="0"/>
              <a:t>6/29/2022</a:t>
            </a:fld>
            <a:endParaRPr lang="en-US" noProof="0"/>
          </a:p>
        </p:txBody>
      </p:sp>
      <p:sp>
        <p:nvSpPr>
          <p:cNvPr id="23" name="Slide Number Placeholder 6">
            <a:extLst>
              <a:ext uri="{FF2B5EF4-FFF2-40B4-BE49-F238E27FC236}">
                <a16:creationId xmlns:a16="http://schemas.microsoft.com/office/drawing/2014/main" id="{D5311807-ED2F-406C-B107-B5D885AD840F}"/>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24" name="Footer Placeholder 5">
            <a:extLst>
              <a:ext uri="{FF2B5EF4-FFF2-40B4-BE49-F238E27FC236}">
                <a16:creationId xmlns:a16="http://schemas.microsoft.com/office/drawing/2014/main" id="{643FEB5F-C4B2-43B5-B019-DC467A62FAC1}"/>
              </a:ext>
            </a:extLst>
          </p:cNvPr>
          <p:cNvSpPr>
            <a:spLocks noGrp="1"/>
          </p:cNvSpPr>
          <p:nvPr>
            <p:ph type="ftr" sz="quarter" idx="11"/>
          </p:nvPr>
        </p:nvSpPr>
        <p:spPr>
          <a:xfrm>
            <a:off x="355101" y="6423914"/>
            <a:ext cx="6818262" cy="365125"/>
          </a:xfrm>
        </p:spPr>
        <p:txBody>
          <a:bodyPr/>
          <a:lstStyle/>
          <a:p>
            <a:pPr algn="l"/>
            <a:endParaRPr lang="en-US" noProof="0"/>
          </a:p>
        </p:txBody>
      </p:sp>
    </p:spTree>
    <p:extLst>
      <p:ext uri="{BB962C8B-B14F-4D97-AF65-F5344CB8AC3E}">
        <p14:creationId xmlns:p14="http://schemas.microsoft.com/office/powerpoint/2010/main" val="1715664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_1">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119868" y="5356067"/>
            <a:ext cx="3625595" cy="1000782"/>
          </a:xfrm>
          <a:solidFill>
            <a:schemeClr val="bg2"/>
          </a:solidFill>
        </p:spPr>
        <p:txBody>
          <a:bodyPr lIns="91440" tIns="0" rIns="91440" bIns="0">
            <a:normAutofit/>
          </a:bodyPr>
          <a:lstStyle>
            <a:lvl1pPr marL="0" indent="0" algn="ctr">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8119869" y="453642"/>
            <a:ext cx="3625595" cy="4826023"/>
          </a:xfrm>
          <a:solidFill>
            <a:schemeClr val="accent1"/>
          </a:solidFill>
        </p:spPr>
        <p:txBody>
          <a:bodyPr tIns="0" bIns="0" anchor="ctr" anchorCtr="0">
            <a:noAutofit/>
          </a:bodyPr>
          <a:lstStyle>
            <a:lvl1pPr algn="ct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439766" y="453642"/>
            <a:ext cx="7602421" cy="5903207"/>
          </a:xfrm>
          <a:solidFill>
            <a:schemeClr val="bg1">
              <a:lumMod val="85000"/>
            </a:schemeClr>
          </a:solidFill>
        </p:spPr>
        <p:txBody>
          <a:bodyPr lIns="457200" tIns="457200"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7605951" y="6423914"/>
            <a:ext cx="2844799" cy="365125"/>
          </a:xfrm>
        </p:spPr>
        <p:txBody>
          <a:bodyPr/>
          <a:lstStyle>
            <a:lvl1pPr>
              <a:defRPr/>
            </a:lvl1pPr>
          </a:lstStyle>
          <a:p>
            <a:fld id="{1BDEF9DA-9772-49A2-9EB3-BA82D9FD37AD}" type="datetime1">
              <a:rPr lang="en-US" smtClean="0"/>
              <a:t>6/29/2022</a:t>
            </a:fld>
            <a:endParaRPr lang="en-US"/>
          </a:p>
        </p:txBody>
      </p:sp>
      <p:sp>
        <p:nvSpPr>
          <p:cNvPr id="6" name="Footer Placeholder 5"/>
          <p:cNvSpPr>
            <a:spLocks noGrp="1"/>
          </p:cNvSpPr>
          <p:nvPr>
            <p:ph type="ftr" sz="quarter" idx="11"/>
          </p:nvPr>
        </p:nvSpPr>
        <p:spPr>
          <a:xfrm>
            <a:off x="355101" y="6423914"/>
            <a:ext cx="6818262" cy="365125"/>
          </a:xfrm>
        </p:spPr>
        <p:txBody>
          <a:bodyPr/>
          <a:lstStyle/>
          <a:p>
            <a:pPr algn="l"/>
            <a:endParaRPr lang="en-US"/>
          </a:p>
        </p:txBody>
      </p:sp>
      <p:sp>
        <p:nvSpPr>
          <p:cNvPr id="7" name="Slide Number Placeholder 6"/>
          <p:cNvSpPr>
            <a:spLocks noGrp="1"/>
          </p:cNvSpPr>
          <p:nvPr>
            <p:ph type="sldNum" sz="quarter" idx="12"/>
          </p:nvPr>
        </p:nvSpPr>
        <p:spPr>
          <a:xfrm>
            <a:off x="10795363" y="6423914"/>
            <a:ext cx="1052510" cy="365125"/>
          </a:xfrm>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61790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_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1F13A5-61B9-419A-9B13-8BD37BE2841E}"/>
              </a:ext>
            </a:extLst>
          </p:cNvPr>
          <p:cNvSpPr/>
          <p:nvPr userDrawn="1"/>
        </p:nvSpPr>
        <p:spPr>
          <a:xfrm>
            <a:off x="446532" y="4199467"/>
            <a:ext cx="11296732" cy="21910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Title 1">
            <a:extLst>
              <a:ext uri="{FF2B5EF4-FFF2-40B4-BE49-F238E27FC236}">
                <a16:creationId xmlns:a16="http://schemas.microsoft.com/office/drawing/2014/main" id="{12206A44-565D-4C18-8891-86387B90115A}"/>
              </a:ext>
            </a:extLst>
          </p:cNvPr>
          <p:cNvSpPr>
            <a:spLocks noGrp="1"/>
          </p:cNvSpPr>
          <p:nvPr>
            <p:ph type="title"/>
          </p:nvPr>
        </p:nvSpPr>
        <p:spPr>
          <a:xfrm>
            <a:off x="1059226" y="4262316"/>
            <a:ext cx="9391524" cy="988332"/>
          </a:xfrm>
        </p:spPr>
        <p:txBody>
          <a:bodyPr>
            <a:normAutofit/>
          </a:bodyPr>
          <a:lstStyle>
            <a:lvl1pPr>
              <a:defRPr sz="3600">
                <a:solidFill>
                  <a:schemeClr val="bg1"/>
                </a:solidFill>
              </a:defRPr>
            </a:lvl1pPr>
          </a:lstStyle>
          <a:p>
            <a:r>
              <a:rPr lang="en-US" noProof="0"/>
              <a:t>Click to edit Master title style</a:t>
            </a:r>
          </a:p>
        </p:txBody>
      </p:sp>
      <p:sp>
        <p:nvSpPr>
          <p:cNvPr id="4" name="Picture Placeholder 3">
            <a:extLst>
              <a:ext uri="{FF2B5EF4-FFF2-40B4-BE49-F238E27FC236}">
                <a16:creationId xmlns:a16="http://schemas.microsoft.com/office/drawing/2014/main" id="{5B084B74-38B3-42C8-B8E4-A0D13B059E92}"/>
              </a:ext>
            </a:extLst>
          </p:cNvPr>
          <p:cNvSpPr>
            <a:spLocks noGrp="1"/>
          </p:cNvSpPr>
          <p:nvPr>
            <p:ph type="pic" sz="quarter" idx="13"/>
          </p:nvPr>
        </p:nvSpPr>
        <p:spPr>
          <a:xfrm>
            <a:off x="441325" y="606425"/>
            <a:ext cx="11304588" cy="3536950"/>
          </a:xfrm>
        </p:spPr>
        <p:txBody>
          <a:bodyPr/>
          <a:lstStyle>
            <a:lvl1pPr marL="0" indent="0" algn="ctr">
              <a:buNone/>
              <a:defRPr/>
            </a:lvl1pPr>
          </a:lstStyle>
          <a:p>
            <a:r>
              <a:rPr lang="en-US" noProof="0"/>
              <a:t>Click icon to add picture</a:t>
            </a:r>
          </a:p>
        </p:txBody>
      </p:sp>
      <p:sp>
        <p:nvSpPr>
          <p:cNvPr id="3" name="Date Placeholder 2">
            <a:extLst>
              <a:ext uri="{FF2B5EF4-FFF2-40B4-BE49-F238E27FC236}">
                <a16:creationId xmlns:a16="http://schemas.microsoft.com/office/drawing/2014/main" id="{75F22525-79A2-451F-9944-47D4183A4515}"/>
              </a:ext>
            </a:extLst>
          </p:cNvPr>
          <p:cNvSpPr>
            <a:spLocks noGrp="1"/>
          </p:cNvSpPr>
          <p:nvPr>
            <p:ph type="dt" sz="half" idx="10"/>
          </p:nvPr>
        </p:nvSpPr>
        <p:spPr>
          <a:xfrm>
            <a:off x="7605951" y="6423914"/>
            <a:ext cx="2844799" cy="365125"/>
          </a:xfrm>
        </p:spPr>
        <p:txBody>
          <a:bodyPr/>
          <a:lstStyle/>
          <a:p>
            <a:fld id="{7FD8DB72-6FA9-4020-9D28-502E59D1B732}" type="datetime1">
              <a:rPr lang="en-US" noProof="0" smtClean="0"/>
              <a:t>6/29/2022</a:t>
            </a:fld>
            <a:endParaRPr lang="en-US" noProof="0"/>
          </a:p>
        </p:txBody>
      </p:sp>
      <p:sp>
        <p:nvSpPr>
          <p:cNvPr id="5" name="Slide Number Placeholder 4">
            <a:extLst>
              <a:ext uri="{FF2B5EF4-FFF2-40B4-BE49-F238E27FC236}">
                <a16:creationId xmlns:a16="http://schemas.microsoft.com/office/drawing/2014/main" id="{8B9B8C25-AF44-4D9D-A667-69D9A92B1C59}"/>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6" name="Footer Placeholder 5">
            <a:extLst>
              <a:ext uri="{FF2B5EF4-FFF2-40B4-BE49-F238E27FC236}">
                <a16:creationId xmlns:a16="http://schemas.microsoft.com/office/drawing/2014/main" id="{EFF54790-C8AC-4CF8-8E89-80C5C90F3A17}"/>
              </a:ext>
            </a:extLst>
          </p:cNvPr>
          <p:cNvSpPr>
            <a:spLocks noGrp="1"/>
          </p:cNvSpPr>
          <p:nvPr>
            <p:ph type="ftr" sz="quarter" idx="11"/>
          </p:nvPr>
        </p:nvSpPr>
        <p:spPr>
          <a:xfrm>
            <a:off x="355101" y="6423914"/>
            <a:ext cx="6818262" cy="365125"/>
          </a:xfrm>
        </p:spPr>
        <p:txBody>
          <a:bodyPr/>
          <a:lstStyle/>
          <a:p>
            <a:pPr algn="l"/>
            <a:endParaRPr lang="en-US" noProof="0"/>
          </a:p>
        </p:txBody>
      </p:sp>
      <p:sp>
        <p:nvSpPr>
          <p:cNvPr id="7" name="Text Placeholder 6">
            <a:extLst>
              <a:ext uri="{FF2B5EF4-FFF2-40B4-BE49-F238E27FC236}">
                <a16:creationId xmlns:a16="http://schemas.microsoft.com/office/drawing/2014/main" id="{85EB5327-3B98-4D40-987B-863866194FFC}"/>
              </a:ext>
            </a:extLst>
          </p:cNvPr>
          <p:cNvSpPr>
            <a:spLocks noGrp="1"/>
          </p:cNvSpPr>
          <p:nvPr>
            <p:ph type="body" sz="quarter" idx="14"/>
          </p:nvPr>
        </p:nvSpPr>
        <p:spPr>
          <a:xfrm>
            <a:off x="1058863" y="5303610"/>
            <a:ext cx="9391888" cy="614363"/>
          </a:xfrm>
        </p:spPr>
        <p:txBody>
          <a:bodyPr>
            <a:normAutofit/>
          </a:bodyPr>
          <a:lstStyle>
            <a:lvl1pPr marL="0" indent="0">
              <a:buNone/>
              <a:defRPr sz="1600">
                <a:solidFill>
                  <a:schemeClr val="bg2">
                    <a:lumMod val="75000"/>
                  </a:schemeClr>
                </a:solidFill>
              </a:defRPr>
            </a:lvl1pPr>
            <a:lvl2pPr marL="324000" indent="0">
              <a:buNone/>
              <a:defRPr/>
            </a:lvl2pPr>
          </a:lstStyle>
          <a:p>
            <a:pPr lvl="0"/>
            <a:r>
              <a:rPr lang="en-US" noProof="0"/>
              <a:t>Click to edit Master text styles</a:t>
            </a:r>
          </a:p>
        </p:txBody>
      </p:sp>
    </p:spTree>
    <p:extLst>
      <p:ext uri="{BB962C8B-B14F-4D97-AF65-F5344CB8AC3E}">
        <p14:creationId xmlns:p14="http://schemas.microsoft.com/office/powerpoint/2010/main" val="2130529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605951" y="6423914"/>
            <a:ext cx="2844799" cy="365125"/>
          </a:xfrm>
        </p:spPr>
        <p:txBody>
          <a:bodyPr/>
          <a:lstStyle/>
          <a:p>
            <a:fld id="{E2A721FB-4E6D-4530-B8E8-2E45784B1A86}" type="datetime1">
              <a:rPr lang="en-US" smtClean="0"/>
              <a:t>6/29/2022</a:t>
            </a:fld>
            <a:endParaRPr lang="en-US"/>
          </a:p>
        </p:txBody>
      </p:sp>
      <p:sp>
        <p:nvSpPr>
          <p:cNvPr id="6" name="Slide Number Placeholder 5"/>
          <p:cNvSpPr>
            <a:spLocks noGrp="1"/>
          </p:cNvSpPr>
          <p:nvPr>
            <p:ph type="sldNum" sz="quarter" idx="12"/>
          </p:nvPr>
        </p:nvSpPr>
        <p:spPr>
          <a:xfrm>
            <a:off x="10795363" y="6423914"/>
            <a:ext cx="1052510" cy="365125"/>
          </a:xfrm>
        </p:spPr>
        <p:txBody>
          <a:bodyPr/>
          <a:lstStyle/>
          <a:p>
            <a:fld id="{3A98EE3D-8CD1-4C3F-BD1C-C98C9596463C}" type="slidenum">
              <a:rPr lang="en-US" smtClean="0"/>
              <a:t>‹#›</a:t>
            </a:fld>
            <a:endParaRPr lang="en-US"/>
          </a:p>
        </p:txBody>
      </p:sp>
      <p:sp>
        <p:nvSpPr>
          <p:cNvPr id="7" name="Footer Placeholder 5">
            <a:extLst>
              <a:ext uri="{FF2B5EF4-FFF2-40B4-BE49-F238E27FC236}">
                <a16:creationId xmlns:a16="http://schemas.microsoft.com/office/drawing/2014/main" id="{D5D91A8B-765C-4E59-8109-94DA4EA55B37}"/>
              </a:ext>
            </a:extLst>
          </p:cNvPr>
          <p:cNvSpPr>
            <a:spLocks noGrp="1"/>
          </p:cNvSpPr>
          <p:nvPr>
            <p:ph type="ftr" sz="quarter" idx="11"/>
          </p:nvPr>
        </p:nvSpPr>
        <p:spPr>
          <a:xfrm>
            <a:off x="355101" y="6423914"/>
            <a:ext cx="6818262" cy="365125"/>
          </a:xfrm>
        </p:spPr>
        <p:txBody>
          <a:bodyPr/>
          <a:lstStyle/>
          <a:p>
            <a:pPr algn="l"/>
            <a:endParaRPr lang="en-US"/>
          </a:p>
        </p:txBody>
      </p:sp>
      <p:sp>
        <p:nvSpPr>
          <p:cNvPr id="9" name="Rectangle 8">
            <a:extLst>
              <a:ext uri="{FF2B5EF4-FFF2-40B4-BE49-F238E27FC236}">
                <a16:creationId xmlns:a16="http://schemas.microsoft.com/office/drawing/2014/main" id="{0F0F318B-B2C4-4893-95F3-E1AB652A1F17}"/>
              </a:ext>
            </a:extLst>
          </p:cNvPr>
          <p:cNvSpPr>
            <a:spLocks noChangeAspect="1"/>
          </p:cNvSpPr>
          <p:nvPr userDrawn="1"/>
        </p:nvSpPr>
        <p:spPr>
          <a:xfrm>
            <a:off x="440286" y="614407"/>
            <a:ext cx="11309338" cy="118929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34FB09F2-FC78-4161-B5F8-C064B938BE73}"/>
              </a:ext>
            </a:extLst>
          </p:cNvPr>
          <p:cNvSpPr>
            <a:spLocks noGrp="1"/>
          </p:cNvSpPr>
          <p:nvPr>
            <p:ph type="title"/>
          </p:nvPr>
        </p:nvSpPr>
        <p:spPr>
          <a:xfrm>
            <a:off x="581192" y="702156"/>
            <a:ext cx="11029616" cy="1013800"/>
          </a:xfrm>
        </p:spPr>
        <p:txBody>
          <a:bodyPr/>
          <a:lstStyle>
            <a:lvl1pPr>
              <a:defRPr>
                <a:solidFill>
                  <a:schemeClr val="bg1"/>
                </a:solidFill>
              </a:defRPr>
            </a:lvl1pPr>
          </a:lstStyle>
          <a:p>
            <a:r>
              <a:rPr lang="en-US"/>
              <a:t>Click to edit Master title style</a:t>
            </a:r>
          </a:p>
        </p:txBody>
      </p:sp>
      <p:sp>
        <p:nvSpPr>
          <p:cNvPr id="11" name="Content Placeholder 2">
            <a:extLst>
              <a:ext uri="{FF2B5EF4-FFF2-40B4-BE49-F238E27FC236}">
                <a16:creationId xmlns:a16="http://schemas.microsoft.com/office/drawing/2014/main" id="{08CB40EA-D0BA-41DA-91DE-15B4C161DD28}"/>
              </a:ext>
            </a:extLst>
          </p:cNvPr>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8494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noProof="0"/>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6AE12A35-25AA-4F87-86F4-0F516310BD2D}" type="datetime1">
              <a:rPr lang="en-US" noProof="0" smtClean="0"/>
              <a:t>6/29/2022</a:t>
            </a:fld>
            <a:endParaRPr lang="en-US" noProof="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noProof="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59F479D-7533-4EEF-A06F-7CD2FE3DB90D}" type="slidenum">
              <a:rPr lang="en-US" noProof="0" smtClean="0"/>
              <a:t>‹#›</a:t>
            </a:fld>
            <a:endParaRPr lang="en-US" noProof="0"/>
          </a:p>
        </p:txBody>
      </p:sp>
    </p:spTree>
    <p:extLst>
      <p:ext uri="{BB962C8B-B14F-4D97-AF65-F5344CB8AC3E}">
        <p14:creationId xmlns:p14="http://schemas.microsoft.com/office/powerpoint/2010/main" val="370703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a:xfrm>
            <a:off x="7605951" y="6423914"/>
            <a:ext cx="2844799" cy="365125"/>
          </a:xfrm>
        </p:spPr>
        <p:txBody>
          <a:bodyPr/>
          <a:lstStyle/>
          <a:p>
            <a:fld id="{8042E7DD-EE59-428E-9F0C-30290999E145}" type="datetime1">
              <a:rPr lang="en-US" smtClean="0"/>
              <a:t>6/29/2022</a:t>
            </a:fld>
            <a:endParaRPr lang="en-US"/>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a:xfrm>
            <a:off x="10795363" y="6423914"/>
            <a:ext cx="1052510" cy="365125"/>
          </a:xfrm>
        </p:spPr>
        <p:txBody>
          <a:bodyPr/>
          <a:lstStyle/>
          <a:p>
            <a:fld id="{3A98EE3D-8CD1-4C3F-BD1C-C98C9596463C}" type="slidenum">
              <a:rPr lang="en-US" smtClean="0"/>
              <a:t>‹#›</a:t>
            </a:fld>
            <a:endParaRPr lang="en-US"/>
          </a:p>
        </p:txBody>
      </p:sp>
      <p:sp>
        <p:nvSpPr>
          <p:cNvPr id="11" name="Footer Placeholder 5">
            <a:extLst>
              <a:ext uri="{FF2B5EF4-FFF2-40B4-BE49-F238E27FC236}">
                <a16:creationId xmlns:a16="http://schemas.microsoft.com/office/drawing/2014/main" id="{CAD31966-421C-41DC-9B46-21B1CD73A77E}"/>
              </a:ext>
            </a:extLst>
          </p:cNvPr>
          <p:cNvSpPr>
            <a:spLocks noGrp="1"/>
          </p:cNvSpPr>
          <p:nvPr>
            <p:ph type="ftr" sz="quarter" idx="11"/>
          </p:nvPr>
        </p:nvSpPr>
        <p:spPr>
          <a:xfrm>
            <a:off x="355101" y="6423914"/>
            <a:ext cx="6818262" cy="365125"/>
          </a:xfrm>
        </p:spPr>
        <p:txBody>
          <a:bodyPr/>
          <a:lstStyle/>
          <a:p>
            <a:pPr algn="l"/>
            <a:endParaRPr lang="en-US"/>
          </a:p>
        </p:txBody>
      </p:sp>
      <p:sp>
        <p:nvSpPr>
          <p:cNvPr id="12" name="Rectangle 11">
            <a:extLst>
              <a:ext uri="{FF2B5EF4-FFF2-40B4-BE49-F238E27FC236}">
                <a16:creationId xmlns:a16="http://schemas.microsoft.com/office/drawing/2014/main" id="{AF9102ED-C049-4F62-A2D8-58981A0621E3}"/>
              </a:ext>
            </a:extLst>
          </p:cNvPr>
          <p:cNvSpPr>
            <a:spLocks noChangeAspect="1"/>
          </p:cNvSpPr>
          <p:nvPr userDrawn="1"/>
        </p:nvSpPr>
        <p:spPr>
          <a:xfrm>
            <a:off x="445982" y="606554"/>
            <a:ext cx="11300036"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CF5F73D5-EFB4-4DAE-8CBA-1128F10DF1B2}"/>
              </a:ext>
            </a:extLst>
          </p:cNvPr>
          <p:cNvSpPr>
            <a:spLocks noGrp="1"/>
          </p:cNvSpPr>
          <p:nvPr>
            <p:ph type="title"/>
          </p:nvPr>
        </p:nvSpPr>
        <p:spPr>
          <a:xfrm>
            <a:off x="581193" y="729658"/>
            <a:ext cx="11029616" cy="988332"/>
          </a:xfrm>
        </p:spPr>
        <p:txBody>
          <a:bodyPr/>
          <a:lstStyle>
            <a:lvl1pPr>
              <a:defRPr>
                <a:solidFill>
                  <a:schemeClr val="bg1"/>
                </a:solidFill>
              </a:defRPr>
            </a:lvl1pPr>
          </a:lstStyle>
          <a:p>
            <a:r>
              <a:rPr lang="en-US"/>
              <a:t>Click to edit Master title style</a:t>
            </a:r>
          </a:p>
        </p:txBody>
      </p:sp>
      <p:sp>
        <p:nvSpPr>
          <p:cNvPr id="14" name="Content Placeholder 2">
            <a:extLst>
              <a:ext uri="{FF2B5EF4-FFF2-40B4-BE49-F238E27FC236}">
                <a16:creationId xmlns:a16="http://schemas.microsoft.com/office/drawing/2014/main" id="{2B92446D-E0AD-4899-86E1-DFBB50D92144}"/>
              </a:ext>
            </a:extLst>
          </p:cNvPr>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9BF0768A-BCD3-4064-8FE0-C439326F00DD}"/>
              </a:ext>
            </a:extLst>
          </p:cNvPr>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5230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950CE4CA-34EA-472D-A23C-1DE165FCAA2F}"/>
              </a:ext>
            </a:extLst>
          </p:cNvPr>
          <p:cNvSpPr>
            <a:spLocks noGrp="1"/>
          </p:cNvSpPr>
          <p:nvPr>
            <p:ph type="dt" sz="half" idx="10"/>
          </p:nvPr>
        </p:nvSpPr>
        <p:spPr>
          <a:xfrm>
            <a:off x="7605951" y="6423914"/>
            <a:ext cx="2844799" cy="365125"/>
          </a:xfrm>
        </p:spPr>
        <p:txBody>
          <a:bodyPr/>
          <a:lstStyle/>
          <a:p>
            <a:fld id="{D048593D-601B-4024-9B60-8E3FBDB5E9A2}" type="datetime1">
              <a:rPr lang="en-US" noProof="0" smtClean="0"/>
              <a:t>6/29/2022</a:t>
            </a:fld>
            <a:endParaRPr lang="en-US" noProof="0"/>
          </a:p>
        </p:txBody>
      </p:sp>
      <p:sp>
        <p:nvSpPr>
          <p:cNvPr id="9" name="Slide Number Placeholder 8">
            <a:extLst>
              <a:ext uri="{FF2B5EF4-FFF2-40B4-BE49-F238E27FC236}">
                <a16:creationId xmlns:a16="http://schemas.microsoft.com/office/drawing/2014/main" id="{52AC1173-613F-48B1-B860-00397875FEEA}"/>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10" name="Footer Placeholder 5">
            <a:extLst>
              <a:ext uri="{FF2B5EF4-FFF2-40B4-BE49-F238E27FC236}">
                <a16:creationId xmlns:a16="http://schemas.microsoft.com/office/drawing/2014/main" id="{94036C93-814B-4155-A748-7731CA60AC88}"/>
              </a:ext>
            </a:extLst>
          </p:cNvPr>
          <p:cNvSpPr>
            <a:spLocks noGrp="1"/>
          </p:cNvSpPr>
          <p:nvPr>
            <p:ph type="ftr" sz="quarter" idx="11"/>
          </p:nvPr>
        </p:nvSpPr>
        <p:spPr>
          <a:xfrm>
            <a:off x="355101" y="6423914"/>
            <a:ext cx="6818262" cy="365125"/>
          </a:xfrm>
        </p:spPr>
        <p:txBody>
          <a:bodyPr/>
          <a:lstStyle/>
          <a:p>
            <a:pPr algn="l"/>
            <a:endParaRPr lang="en-US" noProof="0"/>
          </a:p>
        </p:txBody>
      </p:sp>
      <p:sp>
        <p:nvSpPr>
          <p:cNvPr id="11" name="Rectangle 10">
            <a:extLst>
              <a:ext uri="{FF2B5EF4-FFF2-40B4-BE49-F238E27FC236}">
                <a16:creationId xmlns:a16="http://schemas.microsoft.com/office/drawing/2014/main" id="{DA4EE69F-D906-40FA-8109-46DF1B1A16FA}"/>
              </a:ext>
            </a:extLst>
          </p:cNvPr>
          <p:cNvSpPr>
            <a:spLocks noChangeAspect="1"/>
          </p:cNvSpPr>
          <p:nvPr userDrawn="1"/>
        </p:nvSpPr>
        <p:spPr>
          <a:xfrm>
            <a:off x="445982" y="606554"/>
            <a:ext cx="11300036"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DC41C5E-3615-4EA8-B8E6-E2B196256B1C}"/>
              </a:ext>
            </a:extLst>
          </p:cNvPr>
          <p:cNvSpPr>
            <a:spLocks noGrp="1"/>
          </p:cNvSpPr>
          <p:nvPr>
            <p:ph type="title"/>
          </p:nvPr>
        </p:nvSpPr>
        <p:spPr>
          <a:xfrm>
            <a:off x="581193" y="729658"/>
            <a:ext cx="11029616" cy="988332"/>
          </a:xfrm>
        </p:spPr>
        <p:txBody>
          <a:bodyPr/>
          <a:lstStyle>
            <a:lvl1pPr>
              <a:defRPr>
                <a:solidFill>
                  <a:schemeClr val="bg1"/>
                </a:solidFill>
              </a:defRPr>
            </a:lvl1pPr>
          </a:lstStyle>
          <a:p>
            <a:r>
              <a:rPr lang="en-US" noProof="0"/>
              <a:t>Click to edit Master title style</a:t>
            </a:r>
          </a:p>
        </p:txBody>
      </p:sp>
      <p:sp>
        <p:nvSpPr>
          <p:cNvPr id="13" name="Text Placeholder 2">
            <a:extLst>
              <a:ext uri="{FF2B5EF4-FFF2-40B4-BE49-F238E27FC236}">
                <a16:creationId xmlns:a16="http://schemas.microsoft.com/office/drawing/2014/main" id="{9555D9C2-1EA2-4557-9496-E7AEA7A128B8}"/>
              </a:ext>
            </a:extLst>
          </p:cNvPr>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4" name="Content Placeholder 3">
            <a:extLst>
              <a:ext uri="{FF2B5EF4-FFF2-40B4-BE49-F238E27FC236}">
                <a16:creationId xmlns:a16="http://schemas.microsoft.com/office/drawing/2014/main" id="{A464C6A4-3497-4DA5-945D-7A771E383ACF}"/>
              </a:ext>
            </a:extLst>
          </p:cNvPr>
          <p:cNvSpPr>
            <a:spLocks noGrp="1"/>
          </p:cNvSpPr>
          <p:nvPr>
            <p:ph sz="half" idx="2"/>
          </p:nvPr>
        </p:nvSpPr>
        <p:spPr>
          <a:xfrm>
            <a:off x="581194" y="2926052"/>
            <a:ext cx="5393100" cy="2934999"/>
          </a:xfrm>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4">
            <a:extLst>
              <a:ext uri="{FF2B5EF4-FFF2-40B4-BE49-F238E27FC236}">
                <a16:creationId xmlns:a16="http://schemas.microsoft.com/office/drawing/2014/main" id="{91C3F39A-C070-4EEB-9285-4EFBEE5FB54A}"/>
              </a:ext>
            </a:extLst>
          </p:cNvPr>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Content Placeholder 5">
            <a:extLst>
              <a:ext uri="{FF2B5EF4-FFF2-40B4-BE49-F238E27FC236}">
                <a16:creationId xmlns:a16="http://schemas.microsoft.com/office/drawing/2014/main" id="{07E4AC67-32FA-4B42-9340-5E57C82F7437}"/>
              </a:ext>
            </a:extLst>
          </p:cNvPr>
          <p:cNvSpPr>
            <a:spLocks noGrp="1"/>
          </p:cNvSpPr>
          <p:nvPr>
            <p:ph sz="quarter" idx="4"/>
          </p:nvPr>
        </p:nvSpPr>
        <p:spPr>
          <a:xfrm>
            <a:off x="6217709" y="2926052"/>
            <a:ext cx="5393100" cy="2934999"/>
          </a:xfrm>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93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F22525-79A2-451F-9944-47D4183A4515}"/>
              </a:ext>
            </a:extLst>
          </p:cNvPr>
          <p:cNvSpPr>
            <a:spLocks noGrp="1"/>
          </p:cNvSpPr>
          <p:nvPr>
            <p:ph type="dt" sz="half" idx="10"/>
          </p:nvPr>
        </p:nvSpPr>
        <p:spPr>
          <a:xfrm>
            <a:off x="7605951" y="6423914"/>
            <a:ext cx="2844799" cy="365125"/>
          </a:xfrm>
        </p:spPr>
        <p:txBody>
          <a:bodyPr/>
          <a:lstStyle/>
          <a:p>
            <a:fld id="{AC885C0B-9697-4C4D-89C3-8489B222A999}" type="datetime1">
              <a:rPr lang="en-US" noProof="0" smtClean="0"/>
              <a:t>6/29/2022</a:t>
            </a:fld>
            <a:endParaRPr lang="en-US" noProof="0"/>
          </a:p>
        </p:txBody>
      </p:sp>
      <p:sp>
        <p:nvSpPr>
          <p:cNvPr id="5" name="Slide Number Placeholder 4">
            <a:extLst>
              <a:ext uri="{FF2B5EF4-FFF2-40B4-BE49-F238E27FC236}">
                <a16:creationId xmlns:a16="http://schemas.microsoft.com/office/drawing/2014/main" id="{8B9B8C25-AF44-4D9D-A667-69D9A92B1C59}"/>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6" name="Footer Placeholder 5">
            <a:extLst>
              <a:ext uri="{FF2B5EF4-FFF2-40B4-BE49-F238E27FC236}">
                <a16:creationId xmlns:a16="http://schemas.microsoft.com/office/drawing/2014/main" id="{EFF54790-C8AC-4CF8-8E89-80C5C90F3A17}"/>
              </a:ext>
            </a:extLst>
          </p:cNvPr>
          <p:cNvSpPr>
            <a:spLocks noGrp="1"/>
          </p:cNvSpPr>
          <p:nvPr>
            <p:ph type="ftr" sz="quarter" idx="11"/>
          </p:nvPr>
        </p:nvSpPr>
        <p:spPr>
          <a:xfrm>
            <a:off x="355101" y="6423914"/>
            <a:ext cx="6818262" cy="365125"/>
          </a:xfrm>
        </p:spPr>
        <p:txBody>
          <a:bodyPr/>
          <a:lstStyle/>
          <a:p>
            <a:pPr algn="l"/>
            <a:endParaRPr lang="en-US" noProof="0"/>
          </a:p>
        </p:txBody>
      </p:sp>
      <p:sp>
        <p:nvSpPr>
          <p:cNvPr id="7" name="Rectangle 6">
            <a:extLst>
              <a:ext uri="{FF2B5EF4-FFF2-40B4-BE49-F238E27FC236}">
                <a16:creationId xmlns:a16="http://schemas.microsoft.com/office/drawing/2014/main" id="{0020220C-6241-4A3B-9017-445FC82876DD}"/>
              </a:ext>
            </a:extLst>
          </p:cNvPr>
          <p:cNvSpPr>
            <a:spLocks noChangeAspect="1"/>
          </p:cNvSpPr>
          <p:nvPr userDrawn="1"/>
        </p:nvSpPr>
        <p:spPr>
          <a:xfrm>
            <a:off x="440683" y="606554"/>
            <a:ext cx="11300036"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8" name="Title 1">
            <a:extLst>
              <a:ext uri="{FF2B5EF4-FFF2-40B4-BE49-F238E27FC236}">
                <a16:creationId xmlns:a16="http://schemas.microsoft.com/office/drawing/2014/main" id="{12206A44-565D-4C18-8891-86387B90115A}"/>
              </a:ext>
            </a:extLst>
          </p:cNvPr>
          <p:cNvSpPr>
            <a:spLocks noGrp="1"/>
          </p:cNvSpPr>
          <p:nvPr>
            <p:ph type="title"/>
          </p:nvPr>
        </p:nvSpPr>
        <p:spPr>
          <a:xfrm>
            <a:off x="575894" y="729658"/>
            <a:ext cx="11029616" cy="988332"/>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30041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A4B42F-2C80-4037-BF8E-C209D59D9300}"/>
              </a:ext>
            </a:extLst>
          </p:cNvPr>
          <p:cNvSpPr>
            <a:spLocks noGrp="1"/>
          </p:cNvSpPr>
          <p:nvPr>
            <p:ph type="dt" sz="half" idx="10"/>
          </p:nvPr>
        </p:nvSpPr>
        <p:spPr>
          <a:xfrm>
            <a:off x="7605951" y="6435376"/>
            <a:ext cx="2844799" cy="365125"/>
          </a:xfrm>
        </p:spPr>
        <p:txBody>
          <a:bodyPr/>
          <a:lstStyle/>
          <a:p>
            <a:fld id="{D5D881B0-3977-4A4D-A5EF-1EA586DA2031}" type="datetime1">
              <a:rPr lang="en-US" noProof="0" smtClean="0"/>
              <a:t>6/29/2022</a:t>
            </a:fld>
            <a:endParaRPr lang="en-US" noProof="0"/>
          </a:p>
        </p:txBody>
      </p:sp>
      <p:sp>
        <p:nvSpPr>
          <p:cNvPr id="4" name="Slide Number Placeholder 3">
            <a:extLst>
              <a:ext uri="{FF2B5EF4-FFF2-40B4-BE49-F238E27FC236}">
                <a16:creationId xmlns:a16="http://schemas.microsoft.com/office/drawing/2014/main" id="{78E56474-3A38-4097-8649-FAF662D8CFF7}"/>
              </a:ext>
            </a:extLst>
          </p:cNvPr>
          <p:cNvSpPr>
            <a:spLocks noGrp="1"/>
          </p:cNvSpPr>
          <p:nvPr>
            <p:ph type="sldNum" sz="quarter" idx="12"/>
          </p:nvPr>
        </p:nvSpPr>
        <p:spPr>
          <a:xfrm>
            <a:off x="10795363" y="6435376"/>
            <a:ext cx="1052510" cy="365125"/>
          </a:xfrm>
        </p:spPr>
        <p:txBody>
          <a:bodyPr/>
          <a:lstStyle/>
          <a:p>
            <a:fld id="{F603CDE5-C1D8-4EDD-870F-A498BAFA520F}" type="slidenum">
              <a:rPr lang="en-US" noProof="0" smtClean="0"/>
              <a:t>‹#›</a:t>
            </a:fld>
            <a:endParaRPr lang="en-US" noProof="0"/>
          </a:p>
        </p:txBody>
      </p:sp>
      <p:sp>
        <p:nvSpPr>
          <p:cNvPr id="5" name="Footer Placeholder 5">
            <a:extLst>
              <a:ext uri="{FF2B5EF4-FFF2-40B4-BE49-F238E27FC236}">
                <a16:creationId xmlns:a16="http://schemas.microsoft.com/office/drawing/2014/main" id="{FF907DD0-6A5F-4994-AB77-82E297226896}"/>
              </a:ext>
            </a:extLst>
          </p:cNvPr>
          <p:cNvSpPr>
            <a:spLocks noGrp="1"/>
          </p:cNvSpPr>
          <p:nvPr>
            <p:ph type="ftr" sz="quarter" idx="11"/>
          </p:nvPr>
        </p:nvSpPr>
        <p:spPr>
          <a:xfrm>
            <a:off x="355101" y="6435376"/>
            <a:ext cx="6818262" cy="365125"/>
          </a:xfrm>
        </p:spPr>
        <p:txBody>
          <a:bodyPr/>
          <a:lstStyle/>
          <a:p>
            <a:pPr algn="l"/>
            <a:endParaRPr lang="en-US" noProof="0"/>
          </a:p>
        </p:txBody>
      </p:sp>
    </p:spTree>
    <p:extLst>
      <p:ext uri="{BB962C8B-B14F-4D97-AF65-F5344CB8AC3E}">
        <p14:creationId xmlns:p14="http://schemas.microsoft.com/office/powerpoint/2010/main" val="290211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11BF3AA-AA64-40B2-94AA-20312968771D}"/>
              </a:ext>
            </a:extLst>
          </p:cNvPr>
          <p:cNvSpPr>
            <a:spLocks noGrp="1"/>
          </p:cNvSpPr>
          <p:nvPr>
            <p:ph type="dt" sz="half" idx="10"/>
          </p:nvPr>
        </p:nvSpPr>
        <p:spPr>
          <a:xfrm>
            <a:off x="7605951" y="6423914"/>
            <a:ext cx="2844799" cy="365125"/>
          </a:xfrm>
        </p:spPr>
        <p:txBody>
          <a:bodyPr/>
          <a:lstStyle/>
          <a:p>
            <a:fld id="{20896059-ABC8-475D-BAA3-34163E68CAE7}" type="datetime1">
              <a:rPr lang="en-US" noProof="0" smtClean="0"/>
              <a:t>6/29/2022</a:t>
            </a:fld>
            <a:endParaRPr lang="en-US" noProof="0"/>
          </a:p>
        </p:txBody>
      </p:sp>
      <p:sp>
        <p:nvSpPr>
          <p:cNvPr id="7" name="Slide Number Placeholder 6">
            <a:extLst>
              <a:ext uri="{FF2B5EF4-FFF2-40B4-BE49-F238E27FC236}">
                <a16:creationId xmlns:a16="http://schemas.microsoft.com/office/drawing/2014/main" id="{E1444EA1-5452-4A23-B72D-9B65C311F2FC}"/>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8" name="Footer Placeholder 5">
            <a:extLst>
              <a:ext uri="{FF2B5EF4-FFF2-40B4-BE49-F238E27FC236}">
                <a16:creationId xmlns:a16="http://schemas.microsoft.com/office/drawing/2014/main" id="{3A5BB48A-749C-4DBB-8723-91ACE9CEA73E}"/>
              </a:ext>
            </a:extLst>
          </p:cNvPr>
          <p:cNvSpPr>
            <a:spLocks noGrp="1"/>
          </p:cNvSpPr>
          <p:nvPr>
            <p:ph type="ftr" sz="quarter" idx="11"/>
          </p:nvPr>
        </p:nvSpPr>
        <p:spPr>
          <a:xfrm>
            <a:off x="355101" y="6423914"/>
            <a:ext cx="6818262" cy="365125"/>
          </a:xfrm>
        </p:spPr>
        <p:txBody>
          <a:bodyPr/>
          <a:lstStyle/>
          <a:p>
            <a:pPr algn="l"/>
            <a:endParaRPr lang="en-US" noProof="0"/>
          </a:p>
        </p:txBody>
      </p:sp>
      <p:sp>
        <p:nvSpPr>
          <p:cNvPr id="9" name="Rectangle 8">
            <a:extLst>
              <a:ext uri="{FF2B5EF4-FFF2-40B4-BE49-F238E27FC236}">
                <a16:creationId xmlns:a16="http://schemas.microsoft.com/office/drawing/2014/main" id="{24F70AE1-0373-4B8E-9C6F-A87681145315}"/>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A4CFD6FA-0DEF-4E30-82DA-0BAB26B41E5B}"/>
              </a:ext>
            </a:extLst>
          </p:cNvPr>
          <p:cNvSpPr>
            <a:spLocks noGrp="1"/>
          </p:cNvSpPr>
          <p:nvPr>
            <p:ph type="title"/>
          </p:nvPr>
        </p:nvSpPr>
        <p:spPr>
          <a:xfrm>
            <a:off x="581192" y="5262296"/>
            <a:ext cx="4909445" cy="689514"/>
          </a:xfrm>
        </p:spPr>
        <p:txBody>
          <a:bodyPr anchor="ctr"/>
          <a:lstStyle>
            <a:lvl1pPr algn="l">
              <a:defRPr sz="2000" b="0">
                <a:solidFill>
                  <a:schemeClr val="accent1">
                    <a:lumMod val="50000"/>
                  </a:schemeClr>
                </a:solidFill>
              </a:defRPr>
            </a:lvl1pPr>
          </a:lstStyle>
          <a:p>
            <a:r>
              <a:rPr lang="en-US" noProof="0"/>
              <a:t>Click to edit Master title style</a:t>
            </a:r>
          </a:p>
        </p:txBody>
      </p:sp>
      <p:sp>
        <p:nvSpPr>
          <p:cNvPr id="11" name="Content Placeholder 2">
            <a:extLst>
              <a:ext uri="{FF2B5EF4-FFF2-40B4-BE49-F238E27FC236}">
                <a16:creationId xmlns:a16="http://schemas.microsoft.com/office/drawing/2014/main" id="{C01EE411-05BB-43B4-BF85-4222430030F4}"/>
              </a:ext>
            </a:extLst>
          </p:cNvPr>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3">
            <a:extLst>
              <a:ext uri="{FF2B5EF4-FFF2-40B4-BE49-F238E27FC236}">
                <a16:creationId xmlns:a16="http://schemas.microsoft.com/office/drawing/2014/main" id="{7C2A48C1-57D3-4A3D-B843-6ACC41EEE8E6}"/>
              </a:ext>
            </a:extLst>
          </p:cNvPr>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Tree>
    <p:extLst>
      <p:ext uri="{BB962C8B-B14F-4D97-AF65-F5344CB8AC3E}">
        <p14:creationId xmlns:p14="http://schemas.microsoft.com/office/powerpoint/2010/main" val="140227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06B7143-9C17-4A62-9B23-F2717C500886}"/>
              </a:ext>
            </a:extLst>
          </p:cNvPr>
          <p:cNvSpPr>
            <a:spLocks noGrp="1"/>
          </p:cNvSpPr>
          <p:nvPr>
            <p:ph type="dt" sz="half" idx="10"/>
          </p:nvPr>
        </p:nvSpPr>
        <p:spPr>
          <a:xfrm>
            <a:off x="7605951" y="6423914"/>
            <a:ext cx="2844799" cy="365125"/>
          </a:xfrm>
        </p:spPr>
        <p:txBody>
          <a:bodyPr/>
          <a:lstStyle/>
          <a:p>
            <a:fld id="{24B23287-F447-4422-AE02-B77261CFC287}" type="datetime1">
              <a:rPr lang="en-US" noProof="0" smtClean="0"/>
              <a:t>6/29/2022</a:t>
            </a:fld>
            <a:endParaRPr lang="en-US" noProof="0"/>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a:p>
        </p:txBody>
      </p:sp>
      <p:sp>
        <p:nvSpPr>
          <p:cNvPr id="8" name="Footer Placeholder 5">
            <a:extLst>
              <a:ext uri="{FF2B5EF4-FFF2-40B4-BE49-F238E27FC236}">
                <a16:creationId xmlns:a16="http://schemas.microsoft.com/office/drawing/2014/main" id="{D740D193-BF72-46A1-AFE9-DA960BABE465}"/>
              </a:ext>
            </a:extLst>
          </p:cNvPr>
          <p:cNvSpPr>
            <a:spLocks noGrp="1"/>
          </p:cNvSpPr>
          <p:nvPr>
            <p:ph type="ftr" sz="quarter" idx="11"/>
          </p:nvPr>
        </p:nvSpPr>
        <p:spPr>
          <a:xfrm>
            <a:off x="355101" y="6423914"/>
            <a:ext cx="6818262" cy="365125"/>
          </a:xfrm>
        </p:spPr>
        <p:txBody>
          <a:bodyPr/>
          <a:lstStyle/>
          <a:p>
            <a:pPr algn="l"/>
            <a:endParaRPr lang="en-US" noProof="0"/>
          </a:p>
        </p:txBody>
      </p:sp>
      <p:sp>
        <p:nvSpPr>
          <p:cNvPr id="9" name="Title 1">
            <a:extLst>
              <a:ext uri="{FF2B5EF4-FFF2-40B4-BE49-F238E27FC236}">
                <a16:creationId xmlns:a16="http://schemas.microsoft.com/office/drawing/2014/main" id="{F47352EA-4890-4FE1-97BD-8CCB09F58794}"/>
              </a:ext>
            </a:extLst>
          </p:cNvPr>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noProof="0"/>
              <a:t>Click to edit Master title style</a:t>
            </a:r>
          </a:p>
        </p:txBody>
      </p:sp>
      <p:sp>
        <p:nvSpPr>
          <p:cNvPr id="10" name="Picture Placeholder 2">
            <a:extLst>
              <a:ext uri="{FF2B5EF4-FFF2-40B4-BE49-F238E27FC236}">
                <a16:creationId xmlns:a16="http://schemas.microsoft.com/office/drawing/2014/main" id="{EEBAE269-6AC1-4BFB-8694-696AFD04DC84}"/>
              </a:ext>
            </a:extLst>
          </p:cNvPr>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p>
        </p:txBody>
      </p:sp>
      <p:sp>
        <p:nvSpPr>
          <p:cNvPr id="11" name="Text Placeholder 3">
            <a:extLst>
              <a:ext uri="{FF2B5EF4-FFF2-40B4-BE49-F238E27FC236}">
                <a16:creationId xmlns:a16="http://schemas.microsoft.com/office/drawing/2014/main" id="{F67E35A4-831E-477F-9962-C62C2A6492CD}"/>
              </a:ext>
            </a:extLst>
          </p:cNvPr>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Tree>
    <p:extLst>
      <p:ext uri="{BB962C8B-B14F-4D97-AF65-F5344CB8AC3E}">
        <p14:creationId xmlns:p14="http://schemas.microsoft.com/office/powerpoint/2010/main" val="3008106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accent1"/>
                </a:solidFill>
              </a:defRPr>
            </a:lvl1pPr>
          </a:lstStyle>
          <a:p>
            <a:fld id="{2D5331F8-25E3-4CEF-A1EF-C801E3EBD63A}" type="datetime1">
              <a:rPr lang="en-US" smtClean="0"/>
              <a:t>6/29/2022</a:t>
            </a:fld>
            <a:endParaRPr lang="en-US"/>
          </a:p>
        </p:txBody>
      </p:sp>
      <p:sp>
        <p:nvSpPr>
          <p:cNvPr id="5" name="Footer Placeholder 4"/>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accent1"/>
                </a:solidFill>
              </a:defRPr>
            </a:lvl1pPr>
          </a:lstStyle>
          <a:p>
            <a:endParaRPr lang="en-US"/>
          </a:p>
        </p:txBody>
      </p:sp>
      <p:sp>
        <p:nvSpPr>
          <p:cNvPr id="6" name="Slide Number Placeholder 5"/>
          <p:cNvSpPr>
            <a:spLocks noGrp="1"/>
          </p:cNvSpPr>
          <p:nvPr>
            <p:ph type="sldNum" sz="quarter" idx="4"/>
          </p:nvPr>
        </p:nvSpPr>
        <p:spPr>
          <a:xfrm>
            <a:off x="10795363" y="6423914"/>
            <a:ext cx="1052510"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pPr/>
              <a:t>‹#›</a:t>
            </a:fld>
            <a:endParaRPr lang="en-US"/>
          </a:p>
        </p:txBody>
      </p:sp>
      <p:sp>
        <p:nvSpPr>
          <p:cNvPr id="9" name="Rectangle 8"/>
          <p:cNvSpPr/>
          <p:nvPr/>
        </p:nvSpPr>
        <p:spPr>
          <a:xfrm>
            <a:off x="446534" y="455422"/>
            <a:ext cx="3703320" cy="9499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6120"/>
            <a:ext cx="3703320" cy="9360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6120"/>
            <a:ext cx="3703320" cy="936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93872371"/>
      </p:ext>
    </p:extLst>
  </p:cSld>
  <p:clrMap bg1="lt1" tx1="dk1" bg2="lt2" tx2="dk2" accent1="accent1" accent2="accent2" accent3="accent3" accent4="accent4" accent5="accent5" accent6="accent6" hlink="hlink" folHlink="folHlink"/>
  <p:sldLayoutIdLst>
    <p:sldLayoutId id="2147483714" r:id="rId1"/>
    <p:sldLayoutId id="2147483728" r:id="rId2"/>
    <p:sldLayoutId id="2147483743" r:id="rId3"/>
    <p:sldLayoutId id="2147483726" r:id="rId4"/>
    <p:sldLayoutId id="2147483734" r:id="rId5"/>
    <p:sldLayoutId id="2147483735" r:id="rId6"/>
    <p:sldLayoutId id="2147483736" r:id="rId7"/>
    <p:sldLayoutId id="2147483737" r:id="rId8"/>
    <p:sldLayoutId id="2147483738" r:id="rId9"/>
    <p:sldLayoutId id="2147483740" r:id="rId10"/>
    <p:sldLayoutId id="2147483741" r:id="rId11"/>
    <p:sldLayoutId id="2147483742" r:id="rId12"/>
    <p:sldLayoutId id="2147483730" r:id="rId13"/>
    <p:sldLayoutId id="2147483739" r:id="rId14"/>
    <p:sldLayoutId id="2147483744" r:id="rId15"/>
  </p:sldLayoutIdLst>
  <p:hf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2.png"/><Relationship Id="rId5" Type="http://schemas.openxmlformats.org/officeDocument/2006/relationships/tags" Target="../tags/tag5.xml"/><Relationship Id="rId10" Type="http://schemas.openxmlformats.org/officeDocument/2006/relationships/image" Target="../media/image1.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9.xml"/><Relationship Id="rId7" Type="http://schemas.openxmlformats.org/officeDocument/2006/relationships/image" Target="../media/image15.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40.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3.xml"/><Relationship Id="rId7" Type="http://schemas.openxmlformats.org/officeDocument/2006/relationships/image" Target="../media/image15.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44.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7.xml"/><Relationship Id="rId7" Type="http://schemas.openxmlformats.org/officeDocument/2006/relationships/image" Target="../media/image15.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48.xml"/></Relationships>
</file>

<file path=ppt/slides/_rels/slide13.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image" Target="../media/image16.jpeg"/><Relationship Id="rId3" Type="http://schemas.openxmlformats.org/officeDocument/2006/relationships/tags" Target="../tags/tag51.xml"/><Relationship Id="rId7" Type="http://schemas.openxmlformats.org/officeDocument/2006/relationships/tags" Target="../tags/tag55.xml"/><Relationship Id="rId12" Type="http://schemas.openxmlformats.org/officeDocument/2006/relationships/notesSlide" Target="../notesSlides/notesSlide13.xml"/><Relationship Id="rId17" Type="http://schemas.openxmlformats.org/officeDocument/2006/relationships/image" Target="../media/image20.svg"/><Relationship Id="rId2" Type="http://schemas.openxmlformats.org/officeDocument/2006/relationships/tags" Target="../tags/tag50.xml"/><Relationship Id="rId16" Type="http://schemas.openxmlformats.org/officeDocument/2006/relationships/image" Target="../media/image19.png"/><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slideLayout" Target="../slideLayouts/slideLayout11.xml"/><Relationship Id="rId5" Type="http://schemas.openxmlformats.org/officeDocument/2006/relationships/tags" Target="../tags/tag53.xml"/><Relationship Id="rId15" Type="http://schemas.openxmlformats.org/officeDocument/2006/relationships/image" Target="../media/image18.svg"/><Relationship Id="rId10" Type="http://schemas.openxmlformats.org/officeDocument/2006/relationships/tags" Target="../tags/tag58.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1.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15.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notesSlide" Target="../notesSlides/notesSlide1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slideLayout" Target="../slideLayouts/slideLayout7.xml"/><Relationship Id="rId5" Type="http://schemas.openxmlformats.org/officeDocument/2006/relationships/tags" Target="../tags/tag67.xml"/><Relationship Id="rId10" Type="http://schemas.openxmlformats.org/officeDocument/2006/relationships/tags" Target="../tags/tag72.xml"/><Relationship Id="rId4" Type="http://schemas.openxmlformats.org/officeDocument/2006/relationships/tags" Target="../tags/tag66.xml"/><Relationship Id="rId9"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1.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notesSlide" Target="../notesSlides/notesSlide16.xml"/><Relationship Id="rId5" Type="http://schemas.openxmlformats.org/officeDocument/2006/relationships/slideLayout" Target="../slideLayouts/slideLayout6.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1.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notesSlide" Target="../notesSlides/notesSlide17.xml"/><Relationship Id="rId5" Type="http://schemas.openxmlformats.org/officeDocument/2006/relationships/slideLayout" Target="../slideLayouts/slideLayout6.xml"/><Relationship Id="rId4" Type="http://schemas.openxmlformats.org/officeDocument/2006/relationships/tags" Target="../tags/tag80.xml"/></Relationships>
</file>

<file path=ppt/slides/_rels/slide18.xml.rels><?xml version="1.0" encoding="UTF-8" standalone="yes"?>
<Relationships xmlns="http://schemas.openxmlformats.org/package/2006/relationships"><Relationship Id="rId3" Type="http://schemas.openxmlformats.org/officeDocument/2006/relationships/tags" Target="../tags/tag83.xml"/><Relationship Id="rId7" Type="http://schemas.openxmlformats.org/officeDocument/2006/relationships/image" Target="../media/image1.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notesSlide" Target="../notesSlides/notesSlide18.xml"/><Relationship Id="rId5" Type="http://schemas.openxmlformats.org/officeDocument/2006/relationships/slideLayout" Target="../slideLayouts/slideLayout6.xml"/><Relationship Id="rId4" Type="http://schemas.openxmlformats.org/officeDocument/2006/relationships/tags" Target="../tags/tag84.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87.xml"/><Relationship Id="rId7" Type="http://schemas.openxmlformats.org/officeDocument/2006/relationships/diagramData" Target="../diagrams/data1.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notesSlide" Target="../notesSlides/notesSlide19.xml"/><Relationship Id="rId11" Type="http://schemas.microsoft.com/office/2007/relationships/diagramDrawing" Target="../diagrams/drawing1.xml"/><Relationship Id="rId5" Type="http://schemas.openxmlformats.org/officeDocument/2006/relationships/slideLayout" Target="../slideLayouts/slideLayout7.xml"/><Relationship Id="rId10" Type="http://schemas.openxmlformats.org/officeDocument/2006/relationships/diagramColors" Target="../diagrams/colors1.xml"/><Relationship Id="rId4" Type="http://schemas.openxmlformats.org/officeDocument/2006/relationships/tags" Target="../tags/tag88.xml"/><Relationship Id="rId9"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18" Type="http://schemas.openxmlformats.org/officeDocument/2006/relationships/image" Target="../media/image14.svg"/><Relationship Id="rId3" Type="http://schemas.openxmlformats.org/officeDocument/2006/relationships/tags" Target="../tags/tag10.xml"/><Relationship Id="rId7" Type="http://schemas.openxmlformats.org/officeDocument/2006/relationships/image" Target="../media/image3.png"/><Relationship Id="rId12" Type="http://schemas.openxmlformats.org/officeDocument/2006/relationships/image" Target="../media/image8.svg"/><Relationship Id="rId17" Type="http://schemas.openxmlformats.org/officeDocument/2006/relationships/image" Target="../media/image13.png"/><Relationship Id="rId2" Type="http://schemas.openxmlformats.org/officeDocument/2006/relationships/tags" Target="../tags/tag9.xml"/><Relationship Id="rId16" Type="http://schemas.openxmlformats.org/officeDocument/2006/relationships/image" Target="../media/image12.svg"/><Relationship Id="rId1" Type="http://schemas.openxmlformats.org/officeDocument/2006/relationships/tags" Target="../tags/tag8.xml"/><Relationship Id="rId6" Type="http://schemas.openxmlformats.org/officeDocument/2006/relationships/notesSlide" Target="../notesSlides/notesSlide2.xml"/><Relationship Id="rId11" Type="http://schemas.openxmlformats.org/officeDocument/2006/relationships/image" Target="../media/image7.png"/><Relationship Id="rId5" Type="http://schemas.openxmlformats.org/officeDocument/2006/relationships/slideLayout" Target="../slideLayouts/slideLayout2.xml"/><Relationship Id="rId15" Type="http://schemas.openxmlformats.org/officeDocument/2006/relationships/image" Target="../media/image11.png"/><Relationship Id="rId10" Type="http://schemas.openxmlformats.org/officeDocument/2006/relationships/image" Target="../media/image6.svg"/><Relationship Id="rId19" Type="http://schemas.openxmlformats.org/officeDocument/2006/relationships/image" Target="../media/image1.png"/><Relationship Id="rId4" Type="http://schemas.openxmlformats.org/officeDocument/2006/relationships/tags" Target="../tags/tag11.xml"/><Relationship Id="rId9" Type="http://schemas.openxmlformats.org/officeDocument/2006/relationships/image" Target="../media/image5.png"/><Relationship Id="rId14" Type="http://schemas.openxmlformats.org/officeDocument/2006/relationships/image" Target="../media/image10.svg"/></Relationships>
</file>

<file path=ppt/slides/_rels/slide2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tags" Target="../tags/tag91.xml"/><Relationship Id="rId7" Type="http://schemas.openxmlformats.org/officeDocument/2006/relationships/notesSlide" Target="../notesSlides/notesSlide20.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Layout" Target="../slideLayouts/slideLayout4.xml"/><Relationship Id="rId5" Type="http://schemas.openxmlformats.org/officeDocument/2006/relationships/tags" Target="../tags/tag93.xml"/><Relationship Id="rId4" Type="http://schemas.openxmlformats.org/officeDocument/2006/relationships/tags" Target="../tags/tag92.xml"/><Relationship Id="rId9"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notesSlide" Target="../notesSlides/notesSlide21.xml"/><Relationship Id="rId5" Type="http://schemas.openxmlformats.org/officeDocument/2006/relationships/slideLayout" Target="../slideLayouts/slideLayout4.xml"/><Relationship Id="rId4" Type="http://schemas.openxmlformats.org/officeDocument/2006/relationships/tags" Target="../tags/tag97.xml"/></Relationships>
</file>

<file path=ppt/slides/_rels/slide22.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1.pn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101.xml"/></Relationships>
</file>

<file path=ppt/slides/_rels/slide23.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07.xml"/><Relationship Id="rId7" Type="http://schemas.openxmlformats.org/officeDocument/2006/relationships/notesSlide" Target="../notesSlides/notesSlide24.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slideLayout" Target="../slideLayouts/slideLayout4.xml"/><Relationship Id="rId5" Type="http://schemas.openxmlformats.org/officeDocument/2006/relationships/tags" Target="../tags/tag109.xml"/><Relationship Id="rId4" Type="http://schemas.openxmlformats.org/officeDocument/2006/relationships/tags" Target="../tags/tag108.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1.png"/><Relationship Id="rId4" Type="http://schemas.openxmlformats.org/officeDocument/2006/relationships/tags" Target="../tags/tag113.xml"/><Relationship Id="rId9"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122.xml"/><Relationship Id="rId7" Type="http://schemas.openxmlformats.org/officeDocument/2006/relationships/tags" Target="../tags/tag126.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10" Type="http://schemas.openxmlformats.org/officeDocument/2006/relationships/image" Target="../media/image1.png"/><Relationship Id="rId4" Type="http://schemas.openxmlformats.org/officeDocument/2006/relationships/tags" Target="../tags/tag123.xml"/><Relationship Id="rId9"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openxmlformats.org/officeDocument/2006/relationships/tags" Target="../tags/tag129.xml"/><Relationship Id="rId7" Type="http://schemas.openxmlformats.org/officeDocument/2006/relationships/slideLayout" Target="../slideLayouts/slideLayout4.xml"/><Relationship Id="rId12" Type="http://schemas.openxmlformats.org/officeDocument/2006/relationships/image" Target="../media/image1.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hyperlink" Target="https://creativecommons.org/licenses/by-nc-sa/3.0/" TargetMode="External"/><Relationship Id="rId5" Type="http://schemas.openxmlformats.org/officeDocument/2006/relationships/tags" Target="../tags/tag131.xml"/><Relationship Id="rId10" Type="http://schemas.openxmlformats.org/officeDocument/2006/relationships/hyperlink" Target="https://www.peoplematters.in/article/diversity/sexual-harassment-workplace-act-indian-corporates-still-not-at-ease-15762" TargetMode="External"/><Relationship Id="rId4" Type="http://schemas.openxmlformats.org/officeDocument/2006/relationships/tags" Target="../tags/tag130.xml"/><Relationship Id="rId9"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image" Target="../media/image1.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136.xml"/></Relationships>
</file>

<file path=ppt/slides/_rels/slide3.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1.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30.xml"/><Relationship Id="rId3" Type="http://schemas.openxmlformats.org/officeDocument/2006/relationships/tags" Target="../tags/tag139.xml"/><Relationship Id="rId7" Type="http://schemas.openxmlformats.org/officeDocument/2006/relationships/slideLayout" Target="../slideLayouts/slideLayout4.xml"/><Relationship Id="rId12" Type="http://schemas.openxmlformats.org/officeDocument/2006/relationships/image" Target="../media/image1.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hyperlink" Target="https://creativecommons.org/licenses/by-nc-sa/3.0/" TargetMode="External"/><Relationship Id="rId5" Type="http://schemas.openxmlformats.org/officeDocument/2006/relationships/tags" Target="../tags/tag141.xml"/><Relationship Id="rId10" Type="http://schemas.openxmlformats.org/officeDocument/2006/relationships/hyperlink" Target="https://www.peoplematters.in/article/diversity/sexual-harassment-workplace-act-indian-corporates-still-not-at-ease-15762" TargetMode="External"/><Relationship Id="rId4" Type="http://schemas.openxmlformats.org/officeDocument/2006/relationships/tags" Target="../tags/tag140.xml"/><Relationship Id="rId9"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image" Target="../media/image1.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146.xml"/></Relationships>
</file>

<file path=ppt/slides/_rels/slide32.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image" Target="../media/image1.pn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notesSlide" Target="../notesSlides/notesSlide32.xml"/><Relationship Id="rId5" Type="http://schemas.openxmlformats.org/officeDocument/2006/relationships/slideLayout" Target="../slideLayouts/slideLayout4.xml"/><Relationship Id="rId4" Type="http://schemas.openxmlformats.org/officeDocument/2006/relationships/tags" Target="../tags/tag150.xml"/></Relationships>
</file>

<file path=ppt/slides/_rels/slide3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video" Target="https://www.youtube.com/embed/8TjqLfU1dCQ?feature=oembed" TargetMode="External"/><Relationship Id="rId7" Type="http://schemas.openxmlformats.org/officeDocument/2006/relationships/image" Target="../media/image23.jpe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53.xml"/></Relationships>
</file>

<file path=ppt/slides/_rels/slide34.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image" Target="../media/image24.jpeg"/><Relationship Id="rId5" Type="http://schemas.openxmlformats.org/officeDocument/2006/relationships/notesSlide" Target="../notesSlides/notesSlide34.xml"/><Relationship Id="rId4"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tags" Target="../tags/tag159.xml"/><Relationship Id="rId7" Type="http://schemas.openxmlformats.org/officeDocument/2006/relationships/notesSlide" Target="../notesSlides/notesSlide35.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14.xml"/><Relationship Id="rId5" Type="http://schemas.openxmlformats.org/officeDocument/2006/relationships/tags" Target="../tags/tag161.xml"/><Relationship Id="rId4" Type="http://schemas.openxmlformats.org/officeDocument/2006/relationships/tags" Target="../tags/tag160.xml"/><Relationship Id="rId9"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67.xml"/><Relationship Id="rId7" Type="http://schemas.openxmlformats.org/officeDocument/2006/relationships/image" Target="../media/image26.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68.xml"/></Relationships>
</file>

<file path=ppt/slides/_rels/slide38.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77.xml"/><Relationship Id="rId7" Type="http://schemas.openxmlformats.org/officeDocument/2006/relationships/image" Target="../media/image27.jpe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78.xml"/></Relationships>
</file>

<file path=ppt/slides/_rels/slide41.xml.rels><?xml version="1.0" encoding="UTF-8" standalone="yes"?>
<Relationships xmlns="http://schemas.openxmlformats.org/package/2006/relationships"><Relationship Id="rId8" Type="http://schemas.openxmlformats.org/officeDocument/2006/relationships/hyperlink" Target="https://www.legalaid.on.ca/fr/legal-clinics/" TargetMode="External"/><Relationship Id="rId13" Type="http://schemas.openxmlformats.org/officeDocument/2006/relationships/hyperlink" Target="https://www.hrlsc.on.ca/share/fr/%C3%A9rhas-en-bref" TargetMode="External"/><Relationship Id="rId3" Type="http://schemas.openxmlformats.org/officeDocument/2006/relationships/tags" Target="../tags/tag181.xml"/><Relationship Id="rId7" Type="http://schemas.openxmlformats.org/officeDocument/2006/relationships/notesSlide" Target="../notesSlides/notesSlide41.xml"/><Relationship Id="rId12" Type="http://schemas.openxmlformats.org/officeDocument/2006/relationships/hyperlink" Target="http://www.hrlsc.on.ca/fr/foire-aux-questions/harc%C3%A8lement-sexuel-et-la-violence" TargetMode="External"/><Relationship Id="rId17" Type="http://schemas.openxmlformats.org/officeDocument/2006/relationships/image" Target="../media/image1.png"/><Relationship Id="rId2" Type="http://schemas.openxmlformats.org/officeDocument/2006/relationships/tags" Target="../tags/tag180.xml"/><Relationship Id="rId16" Type="http://schemas.openxmlformats.org/officeDocument/2006/relationships/image" Target="../media/image29.svg"/><Relationship Id="rId1" Type="http://schemas.openxmlformats.org/officeDocument/2006/relationships/tags" Target="../tags/tag179.xml"/><Relationship Id="rId6" Type="http://schemas.openxmlformats.org/officeDocument/2006/relationships/slideLayout" Target="../slideLayouts/slideLayout4.xml"/><Relationship Id="rId11" Type="http://schemas.openxmlformats.org/officeDocument/2006/relationships/hyperlink" Target="mailto:https://femaide.ca/" TargetMode="External"/><Relationship Id="rId5" Type="http://schemas.openxmlformats.org/officeDocument/2006/relationships/tags" Target="../tags/tag183.xml"/><Relationship Id="rId15" Type="http://schemas.openxmlformats.org/officeDocument/2006/relationships/image" Target="../media/image28.png"/><Relationship Id="rId10" Type="http://schemas.openxmlformats.org/officeDocument/2006/relationships/hyperlink" Target="https://www.probonoontario.org/wshh/" TargetMode="External"/><Relationship Id="rId4" Type="http://schemas.openxmlformats.org/officeDocument/2006/relationships/tags" Target="../tags/tag182.xml"/><Relationship Id="rId9" Type="http://schemas.openxmlformats.org/officeDocument/2006/relationships/hyperlink" Target="https://www.legalaid.on.ca/legal-clinics/" TargetMode="External"/><Relationship Id="rId14" Type="http://schemas.openxmlformats.org/officeDocument/2006/relationships/hyperlink" Target="https://plusjamais.ca/"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canada.ca/fr/services/emplois/milieu-travail/milieux-reglementation-federale.html" TargetMode="External"/><Relationship Id="rId13" Type="http://schemas.openxmlformats.org/officeDocument/2006/relationships/hyperlink" Target="https://justicetrans.org/fr/" TargetMode="External"/><Relationship Id="rId3" Type="http://schemas.openxmlformats.org/officeDocument/2006/relationships/tags" Target="../tags/tag186.xml"/><Relationship Id="rId7" Type="http://schemas.openxmlformats.org/officeDocument/2006/relationships/hyperlink" Target="https://www.labour.gov.on.ca/" TargetMode="External"/><Relationship Id="rId12" Type="http://schemas.openxmlformats.org/officeDocument/2006/relationships/hyperlink" Target="https://www.ourspectrum.com/resources/101-terminology-guide/" TargetMode="Externa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notesSlide" Target="../notesSlides/notesSlide42.xml"/><Relationship Id="rId11" Type="http://schemas.openxmlformats.org/officeDocument/2006/relationships/hyperlink" Target="https://www.ryerson.ca/sexual-violence/give-support/" TargetMode="External"/><Relationship Id="rId5" Type="http://schemas.openxmlformats.org/officeDocument/2006/relationships/slideLayout" Target="../slideLayouts/slideLayout2.xml"/><Relationship Id="rId10" Type="http://schemas.openxmlformats.org/officeDocument/2006/relationships/hyperlink" Target="https://www.chrc-ccdp.gc.ca/fr/plaintes/suis-je-au-bon-endroit" TargetMode="External"/><Relationship Id="rId4" Type="http://schemas.openxmlformats.org/officeDocument/2006/relationships/tags" Target="../tags/tag187.xml"/><Relationship Id="rId9" Type="http://schemas.openxmlformats.org/officeDocument/2006/relationships/hyperlink" Target="https://tribunalsontario.ca/tdpo/" TargetMode="External"/><Relationship Id="rId14" Type="http://schemas.openxmlformats.org/officeDocument/2006/relationships/image" Target="../media/image1.png"/></Relationships>
</file>

<file path=ppt/slides/_rels/slide43.xml.rels><?xml version="1.0" encoding="UTF-8" standalone="yes"?>
<Relationships xmlns="http://schemas.openxmlformats.org/package/2006/relationships"><Relationship Id="rId8" Type="http://schemas.openxmlformats.org/officeDocument/2006/relationships/hyperlink" Target="https://stepstojustice.ca/fr/legal-topic/human-rights/human-rights-complaints-3/" TargetMode="External"/><Relationship Id="rId3" Type="http://schemas.openxmlformats.org/officeDocument/2006/relationships/tags" Target="../tags/tag190.xml"/><Relationship Id="rId7" Type="http://schemas.openxmlformats.org/officeDocument/2006/relationships/hyperlink" Target="https://stepstojustice.ca/fr/questions/employment-and-work/que-faire-si-je-suis-victime-de-harcelement-sexuel-au-travail/" TargetMode="External"/><Relationship Id="rId12" Type="http://schemas.openxmlformats.org/officeDocument/2006/relationships/image" Target="../media/image1.pn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notesSlide" Target="../notesSlides/notesSlide43.xml"/><Relationship Id="rId11" Type="http://schemas.openxmlformats.org/officeDocument/2006/relationships/hyperlink" Target="https://stepstojustice.ca/fr/questions/human-rights/comment-puis-je-deposer-une-plainte-aupres-du-tribunal-des-droits/" TargetMode="External"/><Relationship Id="rId5" Type="http://schemas.openxmlformats.org/officeDocument/2006/relationships/slideLayout" Target="../slideLayouts/slideLayout2.xml"/><Relationship Id="rId10" Type="http://schemas.openxmlformats.org/officeDocument/2006/relationships/hyperlink" Target="https://stepstojustice.ca/fr/questions/human-rights/je-midentifie-comme-une-personne-transgenre-ou-non-binaire-quels-sont/" TargetMode="External"/><Relationship Id="rId4" Type="http://schemas.openxmlformats.org/officeDocument/2006/relationships/tags" Target="../tags/tag191.xml"/><Relationship Id="rId9" Type="http://schemas.openxmlformats.org/officeDocument/2006/relationships/hyperlink" Target="https://stepstojustice.ca/fr/questions/employment-and-work/que-dois-je-faire-si-je-suis-victime-de-harcelement-au/"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94.xml"/><Relationship Id="rId7" Type="http://schemas.openxmlformats.org/officeDocument/2006/relationships/image" Target="../media/image30.pn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195.xml"/></Relationships>
</file>

<file path=ppt/slides/_rels/slide4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98.xml"/><Relationship Id="rId7" Type="http://schemas.openxmlformats.org/officeDocument/2006/relationships/notesSlide" Target="../notesSlides/notesSlide45.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slideLayout" Target="../slideLayouts/slideLayout2.xml"/><Relationship Id="rId5" Type="http://schemas.openxmlformats.org/officeDocument/2006/relationships/tags" Target="../tags/tag200.xml"/><Relationship Id="rId4" Type="http://schemas.openxmlformats.org/officeDocument/2006/relationships/tags" Target="../tags/tag199.xml"/><Relationship Id="rId9"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1.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5.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7.xml"/><Relationship Id="rId7" Type="http://schemas.openxmlformats.org/officeDocument/2006/relationships/image" Target="../media/image15.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28.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1.xml"/><Relationship Id="rId7" Type="http://schemas.openxmlformats.org/officeDocument/2006/relationships/image" Target="../media/image15.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32.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5.xml"/><Relationship Id="rId7" Type="http://schemas.openxmlformats.org/officeDocument/2006/relationships/image" Target="../media/image15.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2D4960A-896E-4F6B-BF65-B4662AC9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5684944A-8803-462C-84C5-4576C5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8119870" y="457199"/>
            <a:ext cx="3618827" cy="482246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3AA242D-B507-4381-A8CB-EFA346570379}"/>
              </a:ext>
            </a:extLst>
          </p:cNvPr>
          <p:cNvSpPr>
            <a:spLocks noGrp="1"/>
          </p:cNvSpPr>
          <p:nvPr>
            <p:ph type="ctrTitle"/>
            <p:custDataLst>
              <p:tags r:id="rId3"/>
            </p:custDataLst>
          </p:nvPr>
        </p:nvSpPr>
        <p:spPr>
          <a:xfrm>
            <a:off x="8169062" y="1799485"/>
            <a:ext cx="3520442" cy="3524017"/>
          </a:xfrm>
        </p:spPr>
        <p:txBody>
          <a:bodyPr anchor="ctr">
            <a:normAutofit/>
          </a:bodyPr>
          <a:lstStyle/>
          <a:p>
            <a:r>
              <a:rPr lang="fr-CA" sz="3200">
                <a:solidFill>
                  <a:schemeClr val="bg1"/>
                </a:solidFill>
              </a:rPr>
              <a:t>METTRE UN TERME AU HARCÈLEMENT SEXUEL EN MILIEU DE TRAVAIL</a:t>
            </a:r>
          </a:p>
        </p:txBody>
      </p:sp>
      <p:sp>
        <p:nvSpPr>
          <p:cNvPr id="22" name="Rectangle 21">
            <a:extLst>
              <a:ext uri="{FF2B5EF4-FFF2-40B4-BE49-F238E27FC236}">
                <a16:creationId xmlns:a16="http://schemas.microsoft.com/office/drawing/2014/main" id="{E07F3B49-8C20-42F5-831D-59306D05F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8119870" y="5367338"/>
            <a:ext cx="3618828" cy="989513"/>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a:extLst>
              <a:ext uri="{FF2B5EF4-FFF2-40B4-BE49-F238E27FC236}">
                <a16:creationId xmlns:a16="http://schemas.microsoft.com/office/drawing/2014/main" id="{A4F4068D-37AE-4B7D-BC75-216B123A6C44}"/>
              </a:ext>
            </a:extLst>
          </p:cNvPr>
          <p:cNvSpPr>
            <a:spLocks noGrp="1"/>
          </p:cNvSpPr>
          <p:nvPr>
            <p:ph type="subTitle" idx="1"/>
            <p:custDataLst>
              <p:tags r:id="rId5"/>
            </p:custDataLst>
          </p:nvPr>
        </p:nvSpPr>
        <p:spPr>
          <a:xfrm>
            <a:off x="8119870" y="5377591"/>
            <a:ext cx="3618827" cy="827215"/>
          </a:xfrm>
          <a:noFill/>
        </p:spPr>
        <p:txBody>
          <a:bodyPr anchor="ctr">
            <a:normAutofit/>
          </a:bodyPr>
          <a:lstStyle/>
          <a:p>
            <a:r>
              <a:rPr lang="fr-FR" cap="none" spc="300">
                <a:solidFill>
                  <a:schemeClr val="bg1"/>
                </a:solidFill>
              </a:rPr>
              <a:t>LA DATE, VOTRE NOM ET LE NOM DE LA CLINIQUE VONT ICI</a:t>
            </a:r>
            <a:endParaRPr lang="fr-CA" cap="none">
              <a:solidFill>
                <a:schemeClr val="bg1"/>
              </a:solidFill>
            </a:endParaRPr>
          </a:p>
        </p:txBody>
      </p:sp>
      <p:pic>
        <p:nvPicPr>
          <p:cNvPr id="6" name="Picture 5" descr="A black and white logo&#10;&#10;Description automatically generated with low confidence">
            <a:extLst>
              <a:ext uri="{FF2B5EF4-FFF2-40B4-BE49-F238E27FC236}">
                <a16:creationId xmlns:a16="http://schemas.microsoft.com/office/drawing/2014/main" id="{F3204EC5-0D88-F842-B14E-20E4E9B21EFA}"/>
              </a:ext>
            </a:extLst>
          </p:cNvPr>
          <p:cNvPicPr>
            <a:picLocks noChangeAspect="1"/>
          </p:cNvPicPr>
          <p:nvPr>
            <p:custDataLst>
              <p:tags r:id="rId6"/>
            </p:custDataLst>
          </p:nvPr>
        </p:nvPicPr>
        <p:blipFill>
          <a:blip r:embed="rId10"/>
          <a:stretch>
            <a:fillRect/>
          </a:stretch>
        </p:blipFill>
        <p:spPr>
          <a:xfrm>
            <a:off x="8372723" y="755120"/>
            <a:ext cx="2663577" cy="425432"/>
          </a:xfrm>
          <a:prstGeom prst="rect">
            <a:avLst/>
          </a:prstGeom>
        </p:spPr>
      </p:pic>
      <p:pic>
        <p:nvPicPr>
          <p:cNvPr id="9" name="Picture 8" descr="A person working on a computer&#10;&#10;Description automatically generated with medium confidence">
            <a:extLst>
              <a:ext uri="{FF2B5EF4-FFF2-40B4-BE49-F238E27FC236}">
                <a16:creationId xmlns:a16="http://schemas.microsoft.com/office/drawing/2014/main" id="{7A49D805-7255-478C-85F7-669A39FF4D5C}"/>
              </a:ext>
            </a:extLst>
          </p:cNvPr>
          <p:cNvPicPr>
            <a:picLocks noChangeAspect="1"/>
          </p:cNvPicPr>
          <p:nvPr>
            <p:custDataLst>
              <p:tags r:id="rId7"/>
            </p:custDataLst>
          </p:nvPr>
        </p:nvPicPr>
        <p:blipFill>
          <a:blip r:embed="rId11"/>
          <a:stretch>
            <a:fillRect/>
          </a:stretch>
        </p:blipFill>
        <p:spPr>
          <a:xfrm>
            <a:off x="390676" y="457199"/>
            <a:ext cx="7620000" cy="5334000"/>
          </a:xfrm>
          <a:prstGeom prst="rect">
            <a:avLst/>
          </a:prstGeom>
        </p:spPr>
      </p:pic>
    </p:spTree>
    <p:extLst>
      <p:ext uri="{BB962C8B-B14F-4D97-AF65-F5344CB8AC3E}">
        <p14:creationId xmlns:p14="http://schemas.microsoft.com/office/powerpoint/2010/main" val="4209711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Activité – déboulonner les mythes</a:t>
            </a:r>
          </a:p>
        </p:txBody>
      </p:sp>
      <p:sp>
        <p:nvSpPr>
          <p:cNvPr id="3" name="Content Placeholder 2"/>
          <p:cNvSpPr>
            <a:spLocks noGrp="1"/>
          </p:cNvSpPr>
          <p:nvPr>
            <p:ph idx="1"/>
            <p:custDataLst>
              <p:tags r:id="rId2"/>
            </p:custDataLst>
          </p:nvPr>
        </p:nvSpPr>
        <p:spPr/>
        <p:txBody>
          <a:bodyPr>
            <a:normAutofit/>
          </a:bodyPr>
          <a:lstStyle/>
          <a:p>
            <a:r>
              <a:rPr lang="fr-CA" sz="4000">
                <a:solidFill>
                  <a:schemeClr val="tx1"/>
                </a:solidFill>
              </a:rPr>
              <a:t>Le harcèlement en dehors du travail peut aussi être considéré comme du harcèlement sexuel.</a:t>
            </a:r>
            <a:endParaRPr lang="fr-CA">
              <a:solidFill>
                <a:schemeClr val="tx1"/>
              </a:solidFill>
            </a:endParaRP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fr-CA" altLang="en-US" smtClean="0"/>
              <a:pPr/>
              <a:t>10</a:t>
            </a:fld>
            <a:endParaRPr lang="fr-CA" altLang="en-US"/>
          </a:p>
        </p:txBody>
      </p:sp>
      <p:pic>
        <p:nvPicPr>
          <p:cNvPr id="6" name="Picture 2">
            <a:extLst>
              <a:ext uri="{FF2B5EF4-FFF2-40B4-BE49-F238E27FC236}">
                <a16:creationId xmlns:a16="http://schemas.microsoft.com/office/drawing/2014/main" id="{13BE4F3D-6305-422A-8091-633019794B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black and white logo&#10;&#10;Description automatically generated with low confidence">
            <a:extLst>
              <a:ext uri="{FF2B5EF4-FFF2-40B4-BE49-F238E27FC236}">
                <a16:creationId xmlns:a16="http://schemas.microsoft.com/office/drawing/2014/main" id="{97DCA378-2F60-4F4E-9C16-A7750DD61CE5}"/>
              </a:ext>
            </a:extLst>
          </p:cNvPr>
          <p:cNvPicPr>
            <a:picLocks noChangeAspect="1"/>
          </p:cNvPicPr>
          <p:nvPr>
            <p:custDataLst>
              <p:tags r:id="rId4"/>
            </p:custDataLst>
          </p:nvPr>
        </p:nvPicPr>
        <p:blipFill>
          <a:blip r:embed="rId8"/>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348312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Activité – déboulonner les mythes</a:t>
            </a:r>
          </a:p>
        </p:txBody>
      </p:sp>
      <p:sp>
        <p:nvSpPr>
          <p:cNvPr id="3" name="Content Placeholder 2"/>
          <p:cNvSpPr>
            <a:spLocks noGrp="1"/>
          </p:cNvSpPr>
          <p:nvPr>
            <p:ph idx="1"/>
            <p:custDataLst>
              <p:tags r:id="rId2"/>
            </p:custDataLst>
          </p:nvPr>
        </p:nvSpPr>
        <p:spPr/>
        <p:txBody>
          <a:bodyPr>
            <a:normAutofit/>
          </a:bodyPr>
          <a:lstStyle/>
          <a:p>
            <a:r>
              <a:rPr lang="fr-CA" sz="4000">
                <a:solidFill>
                  <a:schemeClr val="tx1"/>
                </a:solidFill>
              </a:rPr>
              <a:t>Avant de porter plainte, il faut dire à la personne qui nous harcèle que son comportement nous rend mal à l’aise.</a:t>
            </a:r>
            <a:endParaRPr lang="fr-CA">
              <a:solidFill>
                <a:schemeClr val="tx1"/>
              </a:solidFill>
            </a:endParaRP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fr-CA" altLang="en-US" smtClean="0"/>
              <a:pPr/>
              <a:t>11</a:t>
            </a:fld>
            <a:endParaRPr lang="fr-CA" altLang="en-US"/>
          </a:p>
        </p:txBody>
      </p:sp>
      <p:pic>
        <p:nvPicPr>
          <p:cNvPr id="6" name="Picture 2">
            <a:extLst>
              <a:ext uri="{FF2B5EF4-FFF2-40B4-BE49-F238E27FC236}">
                <a16:creationId xmlns:a16="http://schemas.microsoft.com/office/drawing/2014/main" id="{526F7A93-4BB6-42C0-A7D4-ED81CC3F2B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black and white logo&#10;&#10;Description automatically generated with low confidence">
            <a:extLst>
              <a:ext uri="{FF2B5EF4-FFF2-40B4-BE49-F238E27FC236}">
                <a16:creationId xmlns:a16="http://schemas.microsoft.com/office/drawing/2014/main" id="{361D38CE-8C07-465B-B070-24C991FC9719}"/>
              </a:ext>
            </a:extLst>
          </p:cNvPr>
          <p:cNvPicPr>
            <a:picLocks noChangeAspect="1"/>
          </p:cNvPicPr>
          <p:nvPr>
            <p:custDataLst>
              <p:tags r:id="rId4"/>
            </p:custDataLst>
          </p:nvPr>
        </p:nvPicPr>
        <p:blipFill>
          <a:blip r:embed="rId8"/>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2618576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Activité – déboulonner les mythes</a:t>
            </a:r>
            <a:endParaRPr lang="en-CA" b="1"/>
          </a:p>
        </p:txBody>
      </p:sp>
      <p:sp>
        <p:nvSpPr>
          <p:cNvPr id="3" name="Content Placeholder 2"/>
          <p:cNvSpPr>
            <a:spLocks noGrp="1"/>
          </p:cNvSpPr>
          <p:nvPr>
            <p:ph idx="1"/>
            <p:custDataLst>
              <p:tags r:id="rId2"/>
            </p:custDataLst>
          </p:nvPr>
        </p:nvSpPr>
        <p:spPr/>
        <p:txBody>
          <a:bodyPr>
            <a:normAutofit/>
          </a:bodyPr>
          <a:lstStyle/>
          <a:p>
            <a:endParaRPr lang="en-CA" sz="4000">
              <a:solidFill>
                <a:schemeClr val="tx1"/>
              </a:solidFill>
            </a:endParaRPr>
          </a:p>
          <a:p>
            <a:endParaRPr lang="en-CA" sz="4000">
              <a:solidFill>
                <a:schemeClr val="tx1"/>
              </a:solidFill>
            </a:endParaRPr>
          </a:p>
          <a:p>
            <a:r>
              <a:rPr lang="fr-CA" sz="4000">
                <a:solidFill>
                  <a:schemeClr val="tx1"/>
                </a:solidFill>
              </a:rPr>
              <a:t>Les témoins de harcèlement sexuel peuvent faire un signalement</a:t>
            </a:r>
            <a:r>
              <a:rPr lang="en-US" sz="4000">
                <a:solidFill>
                  <a:schemeClr val="tx1"/>
                </a:solidFill>
              </a:rPr>
              <a:t>.</a:t>
            </a:r>
          </a:p>
          <a:p>
            <a:endParaRPr lang="en-CA" sz="4000">
              <a:solidFill>
                <a:schemeClr val="tx1"/>
              </a:solidFill>
            </a:endParaRPr>
          </a:p>
          <a:p>
            <a:endParaRPr lang="en-CA" sz="4000">
              <a:solidFill>
                <a:schemeClr val="tx1"/>
              </a:solidFill>
            </a:endParaRPr>
          </a:p>
          <a:p>
            <a:endParaRPr lang="en-CA">
              <a:solidFill>
                <a:schemeClr val="tx1"/>
              </a:solidFill>
            </a:endParaRP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en-CA" altLang="en-US" smtClean="0"/>
              <a:pPr/>
              <a:t>12</a:t>
            </a:fld>
            <a:endParaRPr lang="en-CA" altLang="en-US"/>
          </a:p>
        </p:txBody>
      </p:sp>
      <p:pic>
        <p:nvPicPr>
          <p:cNvPr id="6" name="Picture 2">
            <a:extLst>
              <a:ext uri="{FF2B5EF4-FFF2-40B4-BE49-F238E27FC236}">
                <a16:creationId xmlns:a16="http://schemas.microsoft.com/office/drawing/2014/main" id="{8F604F04-E979-49DA-A24B-1C4D58187F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black and white logo&#10;&#10;Description automatically generated with low confidence">
            <a:extLst>
              <a:ext uri="{FF2B5EF4-FFF2-40B4-BE49-F238E27FC236}">
                <a16:creationId xmlns:a16="http://schemas.microsoft.com/office/drawing/2014/main" id="{45F515D8-6FF6-4206-9014-48218399AFF7}"/>
              </a:ext>
            </a:extLst>
          </p:cNvPr>
          <p:cNvPicPr>
            <a:picLocks noChangeAspect="1"/>
          </p:cNvPicPr>
          <p:nvPr>
            <p:custDataLst>
              <p:tags r:id="rId4"/>
            </p:custDataLst>
          </p:nvPr>
        </p:nvPicPr>
        <p:blipFill>
          <a:blip r:embed="rId8"/>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3820451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019A2A-640A-4285-BA5E-7A47E95D04EC}"/>
              </a:ext>
            </a:extLst>
          </p:cNvPr>
          <p:cNvSpPr>
            <a:spLocks noGrp="1"/>
          </p:cNvSpPr>
          <p:nvPr>
            <p:ph type="title"/>
            <p:custDataLst>
              <p:tags r:id="rId1"/>
            </p:custDataLst>
          </p:nvPr>
        </p:nvSpPr>
        <p:spPr>
          <a:xfrm>
            <a:off x="4736702" y="641101"/>
            <a:ext cx="3205798" cy="621659"/>
          </a:xfrm>
        </p:spPr>
        <p:txBody>
          <a:bodyPr/>
          <a:lstStyle/>
          <a:p>
            <a:pPr algn="ctr"/>
            <a:r>
              <a:rPr lang="fr-CA"/>
              <a:t>RÉPONSES</a:t>
            </a:r>
          </a:p>
        </p:txBody>
      </p:sp>
      <p:sp>
        <p:nvSpPr>
          <p:cNvPr id="6" name="Slide Number Placeholder 5">
            <a:extLst>
              <a:ext uri="{FF2B5EF4-FFF2-40B4-BE49-F238E27FC236}">
                <a16:creationId xmlns:a16="http://schemas.microsoft.com/office/drawing/2014/main" id="{F2CF6BB9-EEA3-41F4-8032-BEDB0257613C}"/>
              </a:ext>
            </a:extLst>
          </p:cNvPr>
          <p:cNvSpPr>
            <a:spLocks noGrp="1"/>
          </p:cNvSpPr>
          <p:nvPr>
            <p:ph type="sldNum" sz="quarter" idx="12"/>
            <p:custDataLst>
              <p:tags r:id="rId2"/>
            </p:custDataLst>
          </p:nvPr>
        </p:nvSpPr>
        <p:spPr>
          <a:xfrm>
            <a:off x="10795363" y="6423914"/>
            <a:ext cx="1052510" cy="365125"/>
          </a:xfrm>
        </p:spPr>
        <p:txBody>
          <a:bodyPr/>
          <a:lstStyle/>
          <a:p>
            <a:fld id="{3A98EE3D-8CD1-4C3F-BD1C-C98C9596463C}" type="slidenum">
              <a:rPr lang="fr-CA" smtClean="0"/>
              <a:pPr/>
              <a:t>13</a:t>
            </a:fld>
            <a:endParaRPr lang="fr-CA"/>
          </a:p>
        </p:txBody>
      </p:sp>
      <p:pic>
        <p:nvPicPr>
          <p:cNvPr id="9" name="Picture Placeholder 8" descr="Barista making coffee art">
            <a:extLst>
              <a:ext uri="{FF2B5EF4-FFF2-40B4-BE49-F238E27FC236}">
                <a16:creationId xmlns:a16="http://schemas.microsoft.com/office/drawing/2014/main" id="{3896A4E6-8FD8-4D77-AAB0-2B6A3165482E}"/>
              </a:ext>
            </a:extLst>
          </p:cNvPr>
          <p:cNvPicPr>
            <a:picLocks noGrp="1" noChangeAspect="1"/>
          </p:cNvPicPr>
          <p:nvPr>
            <p:ph type="pic" idx="1"/>
            <p:custDataLst>
              <p:tags r:id="rId3"/>
            </p:custDataLst>
          </p:nvPr>
        </p:nvPicPr>
        <p:blipFill>
          <a:blip r:embed="rId13"/>
          <a:srcRect l="28522" r="28522"/>
          <a:stretch/>
        </p:blipFill>
        <p:spPr>
          <a:xfrm>
            <a:off x="247334" y="1867481"/>
            <a:ext cx="2582400" cy="4009696"/>
          </a:xfrm>
        </p:spPr>
      </p:pic>
      <p:sp>
        <p:nvSpPr>
          <p:cNvPr id="11" name="TextBox 10">
            <a:extLst>
              <a:ext uri="{FF2B5EF4-FFF2-40B4-BE49-F238E27FC236}">
                <a16:creationId xmlns:a16="http://schemas.microsoft.com/office/drawing/2014/main" id="{813EEF0F-F98F-4CFA-8F15-1FFDC6E6AD85}"/>
              </a:ext>
            </a:extLst>
          </p:cNvPr>
          <p:cNvSpPr txBox="1"/>
          <p:nvPr>
            <p:custDataLst>
              <p:tags r:id="rId4"/>
            </p:custDataLst>
          </p:nvPr>
        </p:nvSpPr>
        <p:spPr>
          <a:xfrm>
            <a:off x="2983108" y="1359571"/>
            <a:ext cx="7508429" cy="5219995"/>
          </a:xfrm>
          <a:prstGeom prst="rect">
            <a:avLst/>
          </a:prstGeom>
          <a:noFill/>
        </p:spPr>
        <p:txBody>
          <a:bodyPr wrap="square" rtlCol="0">
            <a:normAutofit fontScale="92500"/>
          </a:bodyPr>
          <a:lstStyle/>
          <a:p>
            <a:pPr marL="285750" indent="-285750">
              <a:lnSpc>
                <a:spcPct val="90000"/>
              </a:lnSpc>
              <a:spcAft>
                <a:spcPts val="1200"/>
              </a:spcAft>
              <a:buClr>
                <a:schemeClr val="accent1"/>
              </a:buClr>
              <a:buFont typeface="Wingdings" panose="05000000000000000000" pitchFamily="2" charset="2"/>
              <a:buChar char="§"/>
            </a:pPr>
            <a:r>
              <a:rPr lang="fr-CA" sz="2600">
                <a:solidFill>
                  <a:schemeClr val="tx1"/>
                </a:solidFill>
              </a:rPr>
              <a:t>C’est rare d’avoir une expérience d’harcèlement sexuel au travail</a:t>
            </a:r>
            <a:r>
              <a:rPr lang="fr-CA" sz="2600"/>
              <a:t>.</a:t>
            </a:r>
          </a:p>
          <a:p>
            <a:pPr marL="285750" indent="-285750">
              <a:lnSpc>
                <a:spcPct val="90000"/>
              </a:lnSpc>
              <a:spcAft>
                <a:spcPts val="1200"/>
              </a:spcAft>
              <a:buClr>
                <a:schemeClr val="accent1"/>
              </a:buClr>
              <a:buFont typeface="Wingdings" panose="05000000000000000000" pitchFamily="2" charset="2"/>
              <a:buChar char="§"/>
            </a:pPr>
            <a:r>
              <a:rPr lang="fr-CA" sz="2600"/>
              <a:t>Ce sont les employés du secteur des services qui signalent le plus de situations de harcèlement sexuel.</a:t>
            </a:r>
          </a:p>
          <a:p>
            <a:pPr marL="285750" indent="-285750">
              <a:lnSpc>
                <a:spcPct val="90000"/>
              </a:lnSpc>
              <a:spcAft>
                <a:spcPts val="1200"/>
              </a:spcAft>
              <a:buClr>
                <a:schemeClr val="accent1"/>
              </a:buClr>
              <a:buFont typeface="Wingdings" panose="05000000000000000000" pitchFamily="2" charset="2"/>
              <a:buChar char="§"/>
            </a:pPr>
            <a:r>
              <a:rPr lang="fr-CA" sz="2600"/>
              <a:t>Ce sont surtout les gestionnaires et les superviseurs qui commettent des actes de harcèlement sexuel.</a:t>
            </a:r>
          </a:p>
          <a:p>
            <a:pPr marL="285750" indent="-285750">
              <a:lnSpc>
                <a:spcPct val="90000"/>
              </a:lnSpc>
              <a:spcAft>
                <a:spcPts val="1200"/>
              </a:spcAft>
              <a:buClr>
                <a:schemeClr val="accent1"/>
              </a:buClr>
              <a:buFont typeface="Wingdings" panose="05000000000000000000" pitchFamily="2" charset="2"/>
              <a:buChar char="§"/>
            </a:pPr>
            <a:r>
              <a:rPr lang="fr-CA" sz="2600"/>
              <a:t>Le harcèlement en dehors du travail peut aussi être considéré comme du harcèlement sexuel.</a:t>
            </a:r>
          </a:p>
          <a:p>
            <a:pPr marL="285750" indent="-285750">
              <a:lnSpc>
                <a:spcPct val="90000"/>
              </a:lnSpc>
              <a:spcAft>
                <a:spcPts val="1200"/>
              </a:spcAft>
              <a:buClr>
                <a:schemeClr val="accent1"/>
              </a:buClr>
              <a:buFont typeface="Wingdings" panose="05000000000000000000" pitchFamily="2" charset="2"/>
              <a:buChar char="§"/>
            </a:pPr>
            <a:r>
              <a:rPr lang="fr-CA" sz="2600"/>
              <a:t>Avant de porter plainte, il faut dire à la personne qui nous harcèle que son comportement nous rend mal à l’aise.</a:t>
            </a:r>
          </a:p>
          <a:p>
            <a:pPr marL="285750" indent="-285750">
              <a:lnSpc>
                <a:spcPct val="90000"/>
              </a:lnSpc>
              <a:spcAft>
                <a:spcPts val="1200"/>
              </a:spcAft>
              <a:buClr>
                <a:schemeClr val="accent1"/>
              </a:buClr>
              <a:buFont typeface="Wingdings" panose="05000000000000000000" pitchFamily="2" charset="2"/>
              <a:buChar char="§"/>
            </a:pPr>
            <a:r>
              <a:rPr lang="fr-CA" sz="2600"/>
              <a:t>Les témoins de harcèlement sexuel peuvent faire un signalement.</a:t>
            </a:r>
          </a:p>
        </p:txBody>
      </p:sp>
      <p:pic>
        <p:nvPicPr>
          <p:cNvPr id="13" name="Graphic 12" descr="Checkbox Crossed with solid fill">
            <a:extLst>
              <a:ext uri="{FF2B5EF4-FFF2-40B4-BE49-F238E27FC236}">
                <a16:creationId xmlns:a16="http://schemas.microsoft.com/office/drawing/2014/main" id="{BDB7B3A4-C83C-4F76-8942-1DB6E033B1DF}"/>
              </a:ext>
            </a:extLst>
          </p:cNvPr>
          <p:cNvPicPr>
            <a:picLocks noChangeAspect="1"/>
          </p:cNvPicPr>
          <p:nvPr>
            <p:custDataLst>
              <p:tags r:id="rId5"/>
            </p:custDataLst>
          </p:nvPr>
        </p:nvPicPr>
        <p:blipFill>
          <a:blip r:embed="rId14">
            <a:extLst>
              <a:ext uri="{96DAC541-7B7A-43D3-8B79-37D633B846F1}">
                <asvg:svgBlip xmlns:asvg="http://schemas.microsoft.com/office/drawing/2016/SVG/main" r:embed="rId15"/>
              </a:ext>
            </a:extLst>
          </a:blip>
          <a:stretch>
            <a:fillRect/>
          </a:stretch>
        </p:blipFill>
        <p:spPr>
          <a:xfrm>
            <a:off x="10320781" y="1183954"/>
            <a:ext cx="914400" cy="914400"/>
          </a:xfrm>
          <a:prstGeom prst="rect">
            <a:avLst/>
          </a:prstGeom>
        </p:spPr>
      </p:pic>
      <p:pic>
        <p:nvPicPr>
          <p:cNvPr id="16" name="Graphic 15" descr="Checkbox Crossed with solid fill">
            <a:extLst>
              <a:ext uri="{FF2B5EF4-FFF2-40B4-BE49-F238E27FC236}">
                <a16:creationId xmlns:a16="http://schemas.microsoft.com/office/drawing/2014/main" id="{92C5101A-18B6-4EEB-B2AB-971F24A3DE72}"/>
              </a:ext>
            </a:extLst>
          </p:cNvPr>
          <p:cNvPicPr>
            <a:picLocks noChangeAspect="1"/>
          </p:cNvPicPr>
          <p:nvPr>
            <p:custDataLst>
              <p:tags r:id="rId6"/>
            </p:custDataLst>
          </p:nvPr>
        </p:nvPicPr>
        <p:blipFill>
          <a:blip r:embed="rId14">
            <a:extLst>
              <a:ext uri="{96DAC541-7B7A-43D3-8B79-37D633B846F1}">
                <asvg:svgBlip xmlns:asvg="http://schemas.microsoft.com/office/drawing/2016/SVG/main" r:embed="rId15"/>
              </a:ext>
            </a:extLst>
          </a:blip>
          <a:stretch>
            <a:fillRect/>
          </a:stretch>
        </p:blipFill>
        <p:spPr>
          <a:xfrm>
            <a:off x="10338163" y="1995073"/>
            <a:ext cx="914400" cy="914400"/>
          </a:xfrm>
          <a:prstGeom prst="rect">
            <a:avLst/>
          </a:prstGeom>
        </p:spPr>
      </p:pic>
      <p:pic>
        <p:nvPicPr>
          <p:cNvPr id="17" name="Graphic 16" descr="Checkbox Crossed with solid fill">
            <a:extLst>
              <a:ext uri="{FF2B5EF4-FFF2-40B4-BE49-F238E27FC236}">
                <a16:creationId xmlns:a16="http://schemas.microsoft.com/office/drawing/2014/main" id="{2158E312-C409-414F-B922-8F579A2F722E}"/>
              </a:ext>
            </a:extLst>
          </p:cNvPr>
          <p:cNvPicPr>
            <a:picLocks noChangeAspect="1"/>
          </p:cNvPicPr>
          <p:nvPr>
            <p:custDataLst>
              <p:tags r:id="rId7"/>
            </p:custDataLst>
          </p:nvPr>
        </p:nvPicPr>
        <p:blipFill>
          <a:blip r:embed="rId14">
            <a:extLst>
              <a:ext uri="{96DAC541-7B7A-43D3-8B79-37D633B846F1}">
                <asvg:svgBlip xmlns:asvg="http://schemas.microsoft.com/office/drawing/2016/SVG/main" r:embed="rId15"/>
              </a:ext>
            </a:extLst>
          </a:blip>
          <a:stretch>
            <a:fillRect/>
          </a:stretch>
        </p:blipFill>
        <p:spPr>
          <a:xfrm>
            <a:off x="10362128" y="3081729"/>
            <a:ext cx="914400" cy="914400"/>
          </a:xfrm>
          <a:prstGeom prst="rect">
            <a:avLst/>
          </a:prstGeom>
        </p:spPr>
      </p:pic>
      <p:pic>
        <p:nvPicPr>
          <p:cNvPr id="19" name="Graphic 18" descr="Checkbox Crossed with solid fill">
            <a:extLst>
              <a:ext uri="{FF2B5EF4-FFF2-40B4-BE49-F238E27FC236}">
                <a16:creationId xmlns:a16="http://schemas.microsoft.com/office/drawing/2014/main" id="{415E26EA-24A0-4942-B31F-B888A433036A}"/>
              </a:ext>
            </a:extLst>
          </p:cNvPr>
          <p:cNvPicPr>
            <a:picLocks noChangeAspect="1"/>
          </p:cNvPicPr>
          <p:nvPr>
            <p:custDataLst>
              <p:tags r:id="rId8"/>
            </p:custDataLst>
          </p:nvPr>
        </p:nvPicPr>
        <p:blipFill>
          <a:blip r:embed="rId14">
            <a:extLst>
              <a:ext uri="{96DAC541-7B7A-43D3-8B79-37D633B846F1}">
                <asvg:svgBlip xmlns:asvg="http://schemas.microsoft.com/office/drawing/2016/SVG/main" r:embed="rId15"/>
              </a:ext>
            </a:extLst>
          </a:blip>
          <a:stretch>
            <a:fillRect/>
          </a:stretch>
        </p:blipFill>
        <p:spPr>
          <a:xfrm>
            <a:off x="10407218" y="4674517"/>
            <a:ext cx="914400" cy="914400"/>
          </a:xfrm>
          <a:prstGeom prst="rect">
            <a:avLst/>
          </a:prstGeom>
        </p:spPr>
      </p:pic>
      <p:pic>
        <p:nvPicPr>
          <p:cNvPr id="21" name="Graphic 20" descr="Checkbox Checked with solid fill">
            <a:extLst>
              <a:ext uri="{FF2B5EF4-FFF2-40B4-BE49-F238E27FC236}">
                <a16:creationId xmlns:a16="http://schemas.microsoft.com/office/drawing/2014/main" id="{3BF889BA-A189-4BA9-9797-763D03280C72}"/>
              </a:ext>
            </a:extLst>
          </p:cNvPr>
          <p:cNvPicPr>
            <a:picLocks noChangeAspect="1"/>
          </p:cNvPicPr>
          <p:nvPr>
            <p:custDataLst>
              <p:tags r:id="rId9"/>
            </p:custDataLst>
          </p:nvPr>
        </p:nvPicPr>
        <p:blipFill>
          <a:blip r:embed="rId16">
            <a:extLst>
              <a:ext uri="{96DAC541-7B7A-43D3-8B79-37D633B846F1}">
                <asvg:svgBlip xmlns:asvg="http://schemas.microsoft.com/office/drawing/2016/SVG/main" r:embed="rId17"/>
              </a:ext>
            </a:extLst>
          </a:blip>
          <a:stretch>
            <a:fillRect/>
          </a:stretch>
        </p:blipFill>
        <p:spPr>
          <a:xfrm>
            <a:off x="10407218" y="5459626"/>
            <a:ext cx="914400" cy="914400"/>
          </a:xfrm>
          <a:prstGeom prst="rect">
            <a:avLst/>
          </a:prstGeom>
        </p:spPr>
      </p:pic>
      <p:pic>
        <p:nvPicPr>
          <p:cNvPr id="12" name="Graphic 11" descr="Checkbox Checked with solid fill">
            <a:extLst>
              <a:ext uri="{FF2B5EF4-FFF2-40B4-BE49-F238E27FC236}">
                <a16:creationId xmlns:a16="http://schemas.microsoft.com/office/drawing/2014/main" id="{BEA8BCF8-19FD-4679-A5BE-AFDA08B46AD5}"/>
              </a:ext>
            </a:extLst>
          </p:cNvPr>
          <p:cNvPicPr>
            <a:picLocks noChangeAspect="1"/>
          </p:cNvPicPr>
          <p:nvPr>
            <p:custDataLst>
              <p:tags r:id="rId10"/>
            </p:custDataLst>
          </p:nvPr>
        </p:nvPicPr>
        <p:blipFill>
          <a:blip r:embed="rId16">
            <a:extLst>
              <a:ext uri="{96DAC541-7B7A-43D3-8B79-37D633B846F1}">
                <asvg:svgBlip xmlns:asvg="http://schemas.microsoft.com/office/drawing/2016/SVG/main" r:embed="rId17"/>
              </a:ext>
            </a:extLst>
          </a:blip>
          <a:stretch>
            <a:fillRect/>
          </a:stretch>
        </p:blipFill>
        <p:spPr>
          <a:xfrm>
            <a:off x="10362128" y="3897157"/>
            <a:ext cx="914400" cy="914400"/>
          </a:xfrm>
          <a:prstGeom prst="rect">
            <a:avLst/>
          </a:prstGeom>
        </p:spPr>
      </p:pic>
    </p:spTree>
    <p:extLst>
      <p:ext uri="{BB962C8B-B14F-4D97-AF65-F5344CB8AC3E}">
        <p14:creationId xmlns:p14="http://schemas.microsoft.com/office/powerpoint/2010/main" val="502411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Objectifs d’apprentissage</a:t>
            </a:r>
          </a:p>
        </p:txBody>
      </p:sp>
      <p:sp>
        <p:nvSpPr>
          <p:cNvPr id="3" name="Content Placeholder 2"/>
          <p:cNvSpPr>
            <a:spLocks noGrp="1"/>
          </p:cNvSpPr>
          <p:nvPr>
            <p:ph idx="1"/>
            <p:custDataLst>
              <p:tags r:id="rId2"/>
            </p:custDataLst>
          </p:nvPr>
        </p:nvSpPr>
        <p:spPr>
          <a:xfrm>
            <a:off x="581192" y="2180496"/>
            <a:ext cx="11029615" cy="4243418"/>
          </a:xfrm>
        </p:spPr>
        <p:txBody>
          <a:bodyPr>
            <a:normAutofit fontScale="25000" lnSpcReduction="20000"/>
          </a:bodyPr>
          <a:lstStyle/>
          <a:p>
            <a:endParaRPr lang="fr-CA" sz="4000">
              <a:solidFill>
                <a:schemeClr val="tx1"/>
              </a:solidFill>
            </a:endParaRPr>
          </a:p>
          <a:p>
            <a:endParaRPr lang="fr-CA" sz="4000">
              <a:solidFill>
                <a:schemeClr val="tx1"/>
              </a:solidFill>
            </a:endParaRPr>
          </a:p>
          <a:p>
            <a:pPr marL="0" indent="0">
              <a:buNone/>
            </a:pPr>
            <a:r>
              <a:rPr lang="fr-CA" sz="11200">
                <a:solidFill>
                  <a:schemeClr val="tx1"/>
                </a:solidFill>
              </a:rPr>
              <a:t>Au terme de l’atelier, vous en saurez plus sur :</a:t>
            </a:r>
          </a:p>
          <a:p>
            <a:pPr marL="0" indent="0">
              <a:buNone/>
            </a:pPr>
            <a:endParaRPr lang="fr-CA" sz="11200">
              <a:solidFill>
                <a:schemeClr val="tx1"/>
              </a:solidFill>
            </a:endParaRPr>
          </a:p>
          <a:p>
            <a:r>
              <a:rPr lang="fr-CA" sz="11200">
                <a:solidFill>
                  <a:schemeClr val="tx1"/>
                </a:solidFill>
              </a:rPr>
              <a:t>les différentes formes de harcèlement sexuel au travail;</a:t>
            </a:r>
          </a:p>
          <a:p>
            <a:r>
              <a:rPr lang="fr-CA" sz="11200">
                <a:solidFill>
                  <a:schemeClr val="tx1"/>
                </a:solidFill>
              </a:rPr>
              <a:t>la façon de reconnaître le harcèlement sexuel en milieu de travail;</a:t>
            </a:r>
          </a:p>
          <a:p>
            <a:r>
              <a:rPr lang="fr-CA" sz="11200">
                <a:solidFill>
                  <a:schemeClr val="tx1"/>
                </a:solidFill>
              </a:rPr>
              <a:t>les responsabilités de l’employeur; </a:t>
            </a:r>
          </a:p>
          <a:p>
            <a:r>
              <a:rPr lang="fr-CA" sz="11200">
                <a:solidFill>
                  <a:schemeClr val="tx1"/>
                </a:solidFill>
              </a:rPr>
              <a:t>la façon de signaler le harcèlement sexuel au travail;</a:t>
            </a:r>
          </a:p>
          <a:p>
            <a:r>
              <a:rPr lang="fr-CA" sz="11200">
                <a:solidFill>
                  <a:schemeClr val="tx1"/>
                </a:solidFill>
              </a:rPr>
              <a:t>la façon de soutenir la clientèle;</a:t>
            </a:r>
          </a:p>
          <a:p>
            <a:r>
              <a:rPr lang="fr-CA" sz="11200">
                <a:solidFill>
                  <a:schemeClr val="tx1"/>
                </a:solidFill>
              </a:rPr>
              <a:t>les ressources à communiquer à la clientèle.</a:t>
            </a:r>
          </a:p>
          <a:p>
            <a:endParaRPr lang="fr-CA" sz="5100">
              <a:solidFill>
                <a:schemeClr val="tx1"/>
              </a:solidFill>
            </a:endParaRPr>
          </a:p>
          <a:p>
            <a:endParaRPr lang="fr-CA" sz="4000">
              <a:solidFill>
                <a:schemeClr val="tx1"/>
              </a:solidFill>
            </a:endParaRPr>
          </a:p>
          <a:p>
            <a:endParaRPr lang="fr-CA" sz="4000">
              <a:solidFill>
                <a:schemeClr val="tx1"/>
              </a:solidFill>
            </a:endParaRPr>
          </a:p>
          <a:p>
            <a:r>
              <a:rPr lang="fr-CA">
                <a:solidFill>
                  <a:schemeClr val="tx1"/>
                </a:solidFill>
              </a:rPr>
              <a:t>:</a:t>
            </a: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fr-CA" altLang="en-US" smtClean="0"/>
              <a:pPr/>
              <a:t>14</a:t>
            </a:fld>
            <a:endParaRPr lang="fr-CA" altLang="en-US"/>
          </a:p>
        </p:txBody>
      </p:sp>
      <p:pic>
        <p:nvPicPr>
          <p:cNvPr id="6" name="Picture 5" descr="A black and white logo&#10;&#10;Description automatically generated with low confidence">
            <a:extLst>
              <a:ext uri="{FF2B5EF4-FFF2-40B4-BE49-F238E27FC236}">
                <a16:creationId xmlns:a16="http://schemas.microsoft.com/office/drawing/2014/main" id="{39C493F1-E722-4F4C-8754-EE09F2701F10}"/>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18922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AF5163-7C73-4235-B917-B8C4D08F3053}"/>
              </a:ext>
            </a:extLst>
          </p:cNvPr>
          <p:cNvSpPr>
            <a:spLocks noGrp="1"/>
          </p:cNvSpPr>
          <p:nvPr>
            <p:ph type="sldNum" sz="quarter" idx="12"/>
            <p:custDataLst>
              <p:tags r:id="rId1"/>
            </p:custDataLst>
          </p:nvPr>
        </p:nvSpPr>
        <p:spPr/>
        <p:txBody>
          <a:bodyPr/>
          <a:lstStyle/>
          <a:p>
            <a:fld id="{F603CDE5-C1D8-4EDD-870F-A498BAFA520F}" type="slidenum">
              <a:rPr lang="fr-CA" smtClean="0"/>
              <a:t>15</a:t>
            </a:fld>
            <a:endParaRPr lang="fr-CA"/>
          </a:p>
        </p:txBody>
      </p:sp>
      <p:sp>
        <p:nvSpPr>
          <p:cNvPr id="4" name="Oval 3">
            <a:extLst>
              <a:ext uri="{FF2B5EF4-FFF2-40B4-BE49-F238E27FC236}">
                <a16:creationId xmlns:a16="http://schemas.microsoft.com/office/drawing/2014/main" id="{6646CA7A-157A-4ABC-8DDC-DECCBC329911}"/>
              </a:ext>
            </a:extLst>
          </p:cNvPr>
          <p:cNvSpPr/>
          <p:nvPr>
            <p:custDataLst>
              <p:tags r:id="rId2"/>
            </p:custDataLst>
          </p:nvPr>
        </p:nvSpPr>
        <p:spPr>
          <a:xfrm>
            <a:off x="2023313" y="1104107"/>
            <a:ext cx="7784431" cy="55946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Oval 4">
            <a:extLst>
              <a:ext uri="{FF2B5EF4-FFF2-40B4-BE49-F238E27FC236}">
                <a16:creationId xmlns:a16="http://schemas.microsoft.com/office/drawing/2014/main" id="{44324401-6B90-49B7-8EC7-45D71990C67C}"/>
              </a:ext>
            </a:extLst>
          </p:cNvPr>
          <p:cNvSpPr/>
          <p:nvPr>
            <p:custDataLst>
              <p:tags r:id="rId3"/>
            </p:custDataLst>
          </p:nvPr>
        </p:nvSpPr>
        <p:spPr>
          <a:xfrm>
            <a:off x="5810865" y="3251392"/>
            <a:ext cx="3712615" cy="3497436"/>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Oval 5">
            <a:extLst>
              <a:ext uri="{FF2B5EF4-FFF2-40B4-BE49-F238E27FC236}">
                <a16:creationId xmlns:a16="http://schemas.microsoft.com/office/drawing/2014/main" id="{EEC7F510-9379-4629-8995-EEA61C30306C}"/>
              </a:ext>
            </a:extLst>
          </p:cNvPr>
          <p:cNvSpPr/>
          <p:nvPr>
            <p:custDataLst>
              <p:tags r:id="rId4"/>
            </p:custDataLst>
          </p:nvPr>
        </p:nvSpPr>
        <p:spPr>
          <a:xfrm>
            <a:off x="3883977" y="571706"/>
            <a:ext cx="3712615" cy="349743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Oval 6">
            <a:extLst>
              <a:ext uri="{FF2B5EF4-FFF2-40B4-BE49-F238E27FC236}">
                <a16:creationId xmlns:a16="http://schemas.microsoft.com/office/drawing/2014/main" id="{24608EE8-8004-4390-8BC3-56666CDDA821}"/>
              </a:ext>
            </a:extLst>
          </p:cNvPr>
          <p:cNvSpPr/>
          <p:nvPr>
            <p:custDataLst>
              <p:tags r:id="rId5"/>
            </p:custDataLst>
          </p:nvPr>
        </p:nvSpPr>
        <p:spPr>
          <a:xfrm>
            <a:off x="2275076" y="3302193"/>
            <a:ext cx="3712615" cy="3497436"/>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Oval 7">
            <a:extLst>
              <a:ext uri="{FF2B5EF4-FFF2-40B4-BE49-F238E27FC236}">
                <a16:creationId xmlns:a16="http://schemas.microsoft.com/office/drawing/2014/main" id="{887DCB4F-E2EF-47BE-9EF6-30C257DCD1A6}"/>
              </a:ext>
            </a:extLst>
          </p:cNvPr>
          <p:cNvSpPr/>
          <p:nvPr>
            <p:custDataLst>
              <p:tags r:id="rId6"/>
            </p:custDataLst>
          </p:nvPr>
        </p:nvSpPr>
        <p:spPr>
          <a:xfrm>
            <a:off x="4009564" y="2111223"/>
            <a:ext cx="3461440" cy="3146109"/>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TextBox 10">
            <a:extLst>
              <a:ext uri="{FF2B5EF4-FFF2-40B4-BE49-F238E27FC236}">
                <a16:creationId xmlns:a16="http://schemas.microsoft.com/office/drawing/2014/main" id="{C1DBEE61-54BD-4C4C-AA1C-77180C7BBA8E}"/>
              </a:ext>
            </a:extLst>
          </p:cNvPr>
          <p:cNvSpPr txBox="1"/>
          <p:nvPr>
            <p:custDataLst>
              <p:tags r:id="rId7"/>
            </p:custDataLst>
          </p:nvPr>
        </p:nvSpPr>
        <p:spPr>
          <a:xfrm>
            <a:off x="4400063" y="1025173"/>
            <a:ext cx="2577400" cy="830997"/>
          </a:xfrm>
          <a:prstGeom prst="rect">
            <a:avLst/>
          </a:prstGeom>
          <a:noFill/>
        </p:spPr>
        <p:txBody>
          <a:bodyPr wrap="square" rtlCol="0">
            <a:spAutoFit/>
          </a:bodyPr>
          <a:lstStyle/>
          <a:p>
            <a:pPr algn="ctr"/>
            <a:r>
              <a:rPr lang="fr-CA" sz="2400">
                <a:solidFill>
                  <a:schemeClr val="bg1"/>
                </a:solidFill>
              </a:rPr>
              <a:t>Harcèlement sexuel physique</a:t>
            </a:r>
          </a:p>
        </p:txBody>
      </p:sp>
      <p:sp>
        <p:nvSpPr>
          <p:cNvPr id="13" name="TextBox 12">
            <a:extLst>
              <a:ext uri="{FF2B5EF4-FFF2-40B4-BE49-F238E27FC236}">
                <a16:creationId xmlns:a16="http://schemas.microsoft.com/office/drawing/2014/main" id="{B1836F2E-3C94-4B21-9C99-99008438F937}"/>
              </a:ext>
            </a:extLst>
          </p:cNvPr>
          <p:cNvSpPr txBox="1"/>
          <p:nvPr>
            <p:custDataLst>
              <p:tags r:id="rId8"/>
            </p:custDataLst>
          </p:nvPr>
        </p:nvSpPr>
        <p:spPr>
          <a:xfrm>
            <a:off x="4285674" y="2828034"/>
            <a:ext cx="2918691" cy="1938992"/>
          </a:xfrm>
          <a:prstGeom prst="rect">
            <a:avLst/>
          </a:prstGeom>
          <a:noFill/>
        </p:spPr>
        <p:txBody>
          <a:bodyPr wrap="square" rtlCol="0">
            <a:spAutoFit/>
          </a:bodyPr>
          <a:lstStyle/>
          <a:p>
            <a:pPr algn="ctr"/>
            <a:r>
              <a:rPr lang="fr-CA" sz="2400">
                <a:solidFill>
                  <a:schemeClr val="accent6">
                    <a:lumMod val="50000"/>
                  </a:schemeClr>
                </a:solidFill>
              </a:rPr>
              <a:t>Genre, sexe, identité de genre, expression de genre, orientation sexuelle, identité sexuelle</a:t>
            </a:r>
          </a:p>
        </p:txBody>
      </p:sp>
      <p:sp>
        <p:nvSpPr>
          <p:cNvPr id="15" name="TextBox 14">
            <a:extLst>
              <a:ext uri="{FF2B5EF4-FFF2-40B4-BE49-F238E27FC236}">
                <a16:creationId xmlns:a16="http://schemas.microsoft.com/office/drawing/2014/main" id="{5A751894-FA8F-4333-BE43-91D182BAFC8B}"/>
              </a:ext>
            </a:extLst>
          </p:cNvPr>
          <p:cNvSpPr txBox="1"/>
          <p:nvPr>
            <p:custDataLst>
              <p:tags r:id="rId9"/>
            </p:custDataLst>
          </p:nvPr>
        </p:nvSpPr>
        <p:spPr>
          <a:xfrm>
            <a:off x="2517421" y="4850331"/>
            <a:ext cx="2577400" cy="854897"/>
          </a:xfrm>
          <a:prstGeom prst="rect">
            <a:avLst/>
          </a:prstGeom>
          <a:noFill/>
        </p:spPr>
        <p:txBody>
          <a:bodyPr wrap="square" rtlCol="0">
            <a:spAutoFit/>
          </a:bodyPr>
          <a:lstStyle/>
          <a:p>
            <a:pPr algn="ctr"/>
            <a:r>
              <a:rPr lang="fr-CA" sz="2400">
                <a:solidFill>
                  <a:schemeClr val="bg1"/>
                </a:solidFill>
              </a:rPr>
              <a:t>Harcèlement sexuel verbal</a:t>
            </a:r>
          </a:p>
        </p:txBody>
      </p:sp>
      <p:sp>
        <p:nvSpPr>
          <p:cNvPr id="16" name="TextBox 15">
            <a:extLst>
              <a:ext uri="{FF2B5EF4-FFF2-40B4-BE49-F238E27FC236}">
                <a16:creationId xmlns:a16="http://schemas.microsoft.com/office/drawing/2014/main" id="{4AA44338-9D86-4465-82AD-3136BDF7B11A}"/>
              </a:ext>
            </a:extLst>
          </p:cNvPr>
          <p:cNvSpPr txBox="1"/>
          <p:nvPr>
            <p:custDataLst>
              <p:tags r:id="rId10"/>
            </p:custDataLst>
          </p:nvPr>
        </p:nvSpPr>
        <p:spPr>
          <a:xfrm>
            <a:off x="6670921" y="4850331"/>
            <a:ext cx="2577400" cy="854897"/>
          </a:xfrm>
          <a:prstGeom prst="rect">
            <a:avLst/>
          </a:prstGeom>
          <a:noFill/>
        </p:spPr>
        <p:txBody>
          <a:bodyPr wrap="square" rtlCol="0">
            <a:spAutoFit/>
          </a:bodyPr>
          <a:lstStyle/>
          <a:p>
            <a:pPr algn="ctr"/>
            <a:r>
              <a:rPr lang="fr-CA" sz="2400">
                <a:solidFill>
                  <a:schemeClr val="bg1"/>
                </a:solidFill>
              </a:rPr>
              <a:t>Harcèlement sexuel visuel</a:t>
            </a:r>
          </a:p>
        </p:txBody>
      </p:sp>
    </p:spTree>
    <p:extLst>
      <p:ext uri="{BB962C8B-B14F-4D97-AF65-F5344CB8AC3E}">
        <p14:creationId xmlns:p14="http://schemas.microsoft.com/office/powerpoint/2010/main" val="174876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7B8B41-DFAC-414E-B8F7-3F9AC3D6F395}"/>
              </a:ext>
            </a:extLst>
          </p:cNvPr>
          <p:cNvSpPr>
            <a:spLocks noGrp="1"/>
          </p:cNvSpPr>
          <p:nvPr>
            <p:ph type="sldNum" sz="quarter" idx="12"/>
            <p:custDataLst>
              <p:tags r:id="rId1"/>
            </p:custDataLst>
          </p:nvPr>
        </p:nvSpPr>
        <p:spPr/>
        <p:txBody>
          <a:bodyPr/>
          <a:lstStyle/>
          <a:p>
            <a:fld id="{F603CDE5-C1D8-4EDD-870F-A498BAFA520F}" type="slidenum">
              <a:rPr lang="fr-CA" smtClean="0"/>
              <a:t>16</a:t>
            </a:fld>
            <a:endParaRPr lang="fr-CA"/>
          </a:p>
        </p:txBody>
      </p:sp>
      <p:sp>
        <p:nvSpPr>
          <p:cNvPr id="4" name="Title 3">
            <a:extLst>
              <a:ext uri="{FF2B5EF4-FFF2-40B4-BE49-F238E27FC236}">
                <a16:creationId xmlns:a16="http://schemas.microsoft.com/office/drawing/2014/main" id="{5FCB018A-E335-47DE-8638-B35F297E951C}"/>
              </a:ext>
            </a:extLst>
          </p:cNvPr>
          <p:cNvSpPr>
            <a:spLocks noGrp="1"/>
          </p:cNvSpPr>
          <p:nvPr>
            <p:ph type="title"/>
            <p:custDataLst>
              <p:tags r:id="rId2"/>
            </p:custDataLst>
          </p:nvPr>
        </p:nvSpPr>
        <p:spPr/>
        <p:txBody>
          <a:bodyPr>
            <a:normAutofit/>
          </a:bodyPr>
          <a:lstStyle/>
          <a:p>
            <a:r>
              <a:rPr lang="fr-CA" sz="3200"/>
              <a:t>HARCÈLEMENT SEXUEL VERBAL</a:t>
            </a:r>
          </a:p>
        </p:txBody>
      </p:sp>
      <p:sp>
        <p:nvSpPr>
          <p:cNvPr id="6" name="TextBox 5">
            <a:extLst>
              <a:ext uri="{FF2B5EF4-FFF2-40B4-BE49-F238E27FC236}">
                <a16:creationId xmlns:a16="http://schemas.microsoft.com/office/drawing/2014/main" id="{B0F0C5FF-84E8-41EA-8305-637956CE9136}"/>
              </a:ext>
            </a:extLst>
          </p:cNvPr>
          <p:cNvSpPr txBox="1"/>
          <p:nvPr>
            <p:custDataLst>
              <p:tags r:id="rId3"/>
            </p:custDataLst>
          </p:nvPr>
        </p:nvSpPr>
        <p:spPr>
          <a:xfrm>
            <a:off x="371073" y="1862655"/>
            <a:ext cx="11234437" cy="4416594"/>
          </a:xfrm>
          <a:prstGeom prst="rect">
            <a:avLst/>
          </a:prstGeom>
          <a:noFill/>
        </p:spPr>
        <p:txBody>
          <a:bodyPr wrap="square">
            <a:spAutoFit/>
          </a:bodyPr>
          <a:lstStyle/>
          <a:p>
            <a:pPr marL="442913" indent="-442913" defTabSz="457200" fontAlgn="base">
              <a:spcBef>
                <a:spcPct val="20000"/>
              </a:spcBef>
              <a:spcAft>
                <a:spcPts val="600"/>
              </a:spcAft>
              <a:buClr>
                <a:schemeClr val="accent1"/>
              </a:buClr>
              <a:buSzPct val="92000"/>
              <a:buFont typeface="Wingdings 2" panose="05020102010507070707" pitchFamily="18" charset="2"/>
              <a:buChar char=""/>
            </a:pPr>
            <a:r>
              <a:rPr lang="fr-CA" sz="3200">
                <a:solidFill>
                  <a:schemeClr val="tx1">
                    <a:lumMod val="75000"/>
                    <a:lumOff val="25000"/>
                  </a:schemeClr>
                </a:solidFill>
              </a:rPr>
              <a:t>Blagues, remarques, taquineries</a:t>
            </a:r>
          </a:p>
          <a:p>
            <a:pPr marL="442913" indent="-442913" defTabSz="457200" fontAlgn="base">
              <a:spcBef>
                <a:spcPct val="20000"/>
              </a:spcBef>
              <a:spcAft>
                <a:spcPts val="600"/>
              </a:spcAft>
              <a:buClr>
                <a:schemeClr val="accent1"/>
              </a:buClr>
              <a:buSzPct val="92000"/>
              <a:buFont typeface="Wingdings 2" panose="05020102010507070707" pitchFamily="18" charset="2"/>
              <a:buChar char=""/>
            </a:pPr>
            <a:r>
              <a:rPr lang="fr-CA" sz="3200" b="0" i="0" u="none" strike="noStrike">
                <a:solidFill>
                  <a:schemeClr val="tx1">
                    <a:lumMod val="75000"/>
                    <a:lumOff val="25000"/>
                  </a:schemeClr>
                </a:solidFill>
                <a:effectLst/>
              </a:rPr>
              <a:t>Ne pas accepter de se faire dire </a:t>
            </a:r>
            <a:r>
              <a:rPr lang="fr-CA" sz="3200" b="1" i="0" u="none" strike="noStrike">
                <a:solidFill>
                  <a:schemeClr val="accent1">
                    <a:lumMod val="75000"/>
                  </a:schemeClr>
                </a:solidFill>
                <a:effectLst/>
              </a:rPr>
              <a:t>NON</a:t>
            </a:r>
            <a:r>
              <a:rPr lang="fr-CA" sz="3200" b="0" i="0" u="none" strike="noStrike">
                <a:solidFill>
                  <a:schemeClr val="tx1">
                    <a:lumMod val="75000"/>
                    <a:lumOff val="25000"/>
                  </a:schemeClr>
                </a:solidFill>
                <a:effectLst/>
              </a:rPr>
              <a:t> </a:t>
            </a:r>
          </a:p>
          <a:p>
            <a:pPr marL="442913" indent="-442913" defTabSz="457200" fontAlgn="base">
              <a:spcBef>
                <a:spcPct val="20000"/>
              </a:spcBef>
              <a:spcAft>
                <a:spcPts val="600"/>
              </a:spcAft>
              <a:buClr>
                <a:schemeClr val="accent1"/>
              </a:buClr>
              <a:buSzPct val="92000"/>
              <a:buFont typeface="Wingdings 2" panose="05020102010507070707" pitchFamily="18" charset="2"/>
              <a:buChar char=""/>
            </a:pPr>
            <a:r>
              <a:rPr lang="fr-CA" sz="3200">
                <a:solidFill>
                  <a:schemeClr val="tx1">
                    <a:lumMod val="75000"/>
                    <a:lumOff val="25000"/>
                  </a:schemeClr>
                </a:solidFill>
              </a:rPr>
              <a:t>Commentaires sur les vêtements, le corps ou le comportement</a:t>
            </a:r>
          </a:p>
          <a:p>
            <a:pPr marL="442913" indent="-442913" defTabSz="457200" fontAlgn="base">
              <a:spcBef>
                <a:spcPct val="20000"/>
              </a:spcBef>
              <a:spcAft>
                <a:spcPts val="600"/>
              </a:spcAft>
              <a:buClr>
                <a:schemeClr val="accent1"/>
              </a:buClr>
              <a:buSzPct val="92000"/>
              <a:buFont typeface="Wingdings 2" panose="05020102010507070707" pitchFamily="18" charset="2"/>
              <a:buChar char=""/>
            </a:pPr>
            <a:r>
              <a:rPr lang="fr-CA" sz="3200">
                <a:solidFill>
                  <a:schemeClr val="tx1">
                    <a:lumMod val="75000"/>
                    <a:lumOff val="25000"/>
                  </a:schemeClr>
                </a:solidFill>
              </a:rPr>
              <a:t>Courriels, notes ou lettres à caractère sexuel</a:t>
            </a:r>
          </a:p>
          <a:p>
            <a:pPr marL="442913" indent="-442913" defTabSz="457200" fontAlgn="base">
              <a:spcBef>
                <a:spcPct val="20000"/>
              </a:spcBef>
              <a:spcAft>
                <a:spcPts val="600"/>
              </a:spcAft>
              <a:buClr>
                <a:schemeClr val="accent1"/>
              </a:buClr>
              <a:buSzPct val="92000"/>
              <a:buFont typeface="Wingdings 2" panose="05020102010507070707" pitchFamily="18" charset="2"/>
              <a:buChar char=""/>
            </a:pPr>
            <a:r>
              <a:rPr lang="fr-CA" sz="3200">
                <a:solidFill>
                  <a:schemeClr val="tx1">
                    <a:lumMod val="75000"/>
                    <a:lumOff val="25000"/>
                  </a:schemeClr>
                </a:solidFill>
              </a:rPr>
              <a:t>Questions sur la vie sexuelle, l’orientation ou les préférences sexuelles</a:t>
            </a:r>
            <a:r>
              <a:rPr lang="fr-FR" sz="3200">
                <a:solidFill>
                  <a:schemeClr val="tx1">
                    <a:lumMod val="75000"/>
                    <a:lumOff val="25000"/>
                  </a:schemeClr>
                </a:solidFill>
              </a:rPr>
              <a:t> de quelqu'un</a:t>
            </a:r>
            <a:endParaRPr lang="fr-CA" sz="3200">
              <a:solidFill>
                <a:schemeClr val="tx1">
                  <a:lumMod val="75000"/>
                  <a:lumOff val="25000"/>
                </a:schemeClr>
              </a:solidFill>
            </a:endParaRPr>
          </a:p>
          <a:p>
            <a:pPr marL="442913" indent="-442913" defTabSz="457200" fontAlgn="base">
              <a:spcBef>
                <a:spcPct val="20000"/>
              </a:spcBef>
              <a:spcAft>
                <a:spcPts val="600"/>
              </a:spcAft>
              <a:buClr>
                <a:schemeClr val="accent1"/>
              </a:buClr>
              <a:buSzPct val="92000"/>
              <a:buFont typeface="Wingdings 2" panose="05020102010507070707" pitchFamily="18" charset="2"/>
              <a:buChar char=""/>
            </a:pPr>
            <a:r>
              <a:rPr lang="fr-CA" sz="3200">
                <a:solidFill>
                  <a:schemeClr val="tx1">
                    <a:lumMod val="75000"/>
                    <a:lumOff val="25000"/>
                  </a:schemeClr>
                </a:solidFill>
              </a:rPr>
              <a:t>Avances sexuelles non désirées</a:t>
            </a:r>
          </a:p>
        </p:txBody>
      </p:sp>
      <p:pic>
        <p:nvPicPr>
          <p:cNvPr id="5" name="Picture 5" descr="A black and white logo&#10;&#10;Description automatically generated with low confidence">
            <a:extLst>
              <a:ext uri="{FF2B5EF4-FFF2-40B4-BE49-F238E27FC236}">
                <a16:creationId xmlns:a16="http://schemas.microsoft.com/office/drawing/2014/main" id="{28AD4EE4-3EE9-4A2F-9D3B-2781EF7BF769}"/>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1256861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7B8B41-DFAC-414E-B8F7-3F9AC3D6F395}"/>
              </a:ext>
            </a:extLst>
          </p:cNvPr>
          <p:cNvSpPr>
            <a:spLocks noGrp="1"/>
          </p:cNvSpPr>
          <p:nvPr>
            <p:ph type="sldNum" sz="quarter" idx="12"/>
            <p:custDataLst>
              <p:tags r:id="rId1"/>
            </p:custDataLst>
          </p:nvPr>
        </p:nvSpPr>
        <p:spPr/>
        <p:txBody>
          <a:bodyPr/>
          <a:lstStyle/>
          <a:p>
            <a:fld id="{F603CDE5-C1D8-4EDD-870F-A498BAFA520F}" type="slidenum">
              <a:rPr lang="fr-CA" smtClean="0"/>
              <a:t>17</a:t>
            </a:fld>
            <a:endParaRPr lang="fr-CA"/>
          </a:p>
        </p:txBody>
      </p:sp>
      <p:sp>
        <p:nvSpPr>
          <p:cNvPr id="4" name="Title 3">
            <a:extLst>
              <a:ext uri="{FF2B5EF4-FFF2-40B4-BE49-F238E27FC236}">
                <a16:creationId xmlns:a16="http://schemas.microsoft.com/office/drawing/2014/main" id="{5FCB018A-E335-47DE-8638-B35F297E951C}"/>
              </a:ext>
            </a:extLst>
          </p:cNvPr>
          <p:cNvSpPr>
            <a:spLocks noGrp="1"/>
          </p:cNvSpPr>
          <p:nvPr>
            <p:ph type="title"/>
            <p:custDataLst>
              <p:tags r:id="rId2"/>
            </p:custDataLst>
          </p:nvPr>
        </p:nvSpPr>
        <p:spPr/>
        <p:txBody>
          <a:bodyPr>
            <a:normAutofit/>
          </a:bodyPr>
          <a:lstStyle/>
          <a:p>
            <a:r>
              <a:rPr lang="fr-CA" sz="3200"/>
              <a:t>HARCÈLEMENT SEXUEL VISUEL</a:t>
            </a:r>
          </a:p>
        </p:txBody>
      </p:sp>
      <p:sp>
        <p:nvSpPr>
          <p:cNvPr id="6" name="TextBox 5">
            <a:extLst>
              <a:ext uri="{FF2B5EF4-FFF2-40B4-BE49-F238E27FC236}">
                <a16:creationId xmlns:a16="http://schemas.microsoft.com/office/drawing/2014/main" id="{B0F0C5FF-84E8-41EA-8305-637956CE9136}"/>
              </a:ext>
            </a:extLst>
          </p:cNvPr>
          <p:cNvSpPr txBox="1"/>
          <p:nvPr>
            <p:custDataLst>
              <p:tags r:id="rId3"/>
            </p:custDataLst>
          </p:nvPr>
        </p:nvSpPr>
        <p:spPr>
          <a:xfrm>
            <a:off x="810783" y="2165670"/>
            <a:ext cx="10890310" cy="4180632"/>
          </a:xfrm>
          <a:prstGeom prst="rect">
            <a:avLst/>
          </a:prstGeom>
          <a:noFill/>
        </p:spPr>
        <p:txBody>
          <a:bodyPr wrap="square">
            <a:spAutoFit/>
          </a:bodyPr>
          <a:lstStyle/>
          <a:p>
            <a:pPr marL="442913" indent="-442913" fontAlgn="base">
              <a:spcBef>
                <a:spcPts val="0"/>
              </a:spcBef>
              <a:spcAft>
                <a:spcPts val="1000"/>
              </a:spcAft>
              <a:buClr>
                <a:srgbClr val="FFC000"/>
              </a:buClr>
              <a:buFont typeface="Wingdings" panose="05000000000000000000" pitchFamily="2" charset="2"/>
              <a:buChar char="§"/>
            </a:pPr>
            <a:r>
              <a:rPr lang="fr-CA" sz="3200"/>
              <a:t>Fixer ou déshabiller du regard</a:t>
            </a:r>
          </a:p>
          <a:p>
            <a:pPr marL="442913" indent="-442913" fontAlgn="base">
              <a:spcBef>
                <a:spcPts val="0"/>
              </a:spcBef>
              <a:spcAft>
                <a:spcPts val="1000"/>
              </a:spcAft>
              <a:buClr>
                <a:srgbClr val="FFC000"/>
              </a:buClr>
              <a:buFont typeface="Wingdings" panose="05000000000000000000" pitchFamily="2" charset="2"/>
              <a:buChar char="§"/>
            </a:pPr>
            <a:r>
              <a:rPr lang="fr-CA" sz="3200"/>
              <a:t>Afficher des images ou du contenu à caractère sexuel</a:t>
            </a:r>
          </a:p>
          <a:p>
            <a:pPr marL="442913" indent="-442913" fontAlgn="base">
              <a:spcBef>
                <a:spcPts val="0"/>
              </a:spcBef>
              <a:spcAft>
                <a:spcPts val="1000"/>
              </a:spcAft>
              <a:buClr>
                <a:srgbClr val="FFC000"/>
              </a:buClr>
              <a:buFont typeface="Wingdings" panose="05000000000000000000" pitchFamily="2" charset="2"/>
              <a:buChar char="§"/>
            </a:pPr>
            <a:r>
              <a:rPr lang="fr-CA" sz="3200"/>
              <a:t>Envoyer des images ou vidéos à caractère sexuel</a:t>
            </a:r>
          </a:p>
          <a:p>
            <a:pPr marL="442913" indent="-442913" fontAlgn="base">
              <a:spcBef>
                <a:spcPts val="0"/>
              </a:spcBef>
              <a:spcAft>
                <a:spcPts val="1000"/>
              </a:spcAft>
              <a:buClr>
                <a:srgbClr val="FFC000"/>
              </a:buClr>
              <a:buFont typeface="Wingdings" panose="05000000000000000000" pitchFamily="2" charset="2"/>
              <a:buChar char="§"/>
            </a:pPr>
            <a:r>
              <a:rPr lang="fr-CA" sz="3200"/>
              <a:t>Diffuser les photos ou vidéos à caractère sexuel de quelqu’un sans son consentement</a:t>
            </a:r>
          </a:p>
          <a:p>
            <a:pPr marL="442913" indent="-442913" rtl="0" fontAlgn="base">
              <a:spcBef>
                <a:spcPts val="0"/>
              </a:spcBef>
              <a:spcAft>
                <a:spcPts val="1000"/>
              </a:spcAft>
              <a:buClr>
                <a:srgbClr val="FFC000"/>
              </a:buClr>
              <a:buFont typeface="Wingdings" panose="05000000000000000000" pitchFamily="2" charset="2"/>
              <a:buChar char="§"/>
            </a:pPr>
            <a:r>
              <a:rPr lang="fr-CA" sz="3200" b="0" i="0" u="none" strike="noStrike">
                <a:effectLst/>
              </a:rPr>
              <a:t>Exposer ses parties intimes</a:t>
            </a:r>
          </a:p>
          <a:p>
            <a:pPr marL="442913" indent="-442913" fontAlgn="base">
              <a:spcBef>
                <a:spcPts val="0"/>
              </a:spcBef>
              <a:spcAft>
                <a:spcPts val="1000"/>
              </a:spcAft>
              <a:buClr>
                <a:srgbClr val="FFC000"/>
              </a:buClr>
              <a:buFont typeface="Wingdings" panose="05000000000000000000" pitchFamily="2" charset="2"/>
              <a:buChar char="§"/>
            </a:pPr>
            <a:r>
              <a:rPr lang="fr-CA" sz="3200" b="0" i="0" u="none" strike="noStrike">
                <a:effectLst/>
              </a:rPr>
              <a:t>Faire des gestes sexuels intimidants</a:t>
            </a:r>
          </a:p>
        </p:txBody>
      </p:sp>
      <p:pic>
        <p:nvPicPr>
          <p:cNvPr id="5" name="Picture 5" descr="A black and white logo&#10;&#10;Description automatically generated with low confidence">
            <a:extLst>
              <a:ext uri="{FF2B5EF4-FFF2-40B4-BE49-F238E27FC236}">
                <a16:creationId xmlns:a16="http://schemas.microsoft.com/office/drawing/2014/main" id="{B27F40FA-10FE-456C-8D1D-95196E2985EF}"/>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350532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7B8B41-DFAC-414E-B8F7-3F9AC3D6F395}"/>
              </a:ext>
            </a:extLst>
          </p:cNvPr>
          <p:cNvSpPr>
            <a:spLocks noGrp="1"/>
          </p:cNvSpPr>
          <p:nvPr>
            <p:ph type="sldNum" sz="quarter" idx="12"/>
            <p:custDataLst>
              <p:tags r:id="rId1"/>
            </p:custDataLst>
          </p:nvPr>
        </p:nvSpPr>
        <p:spPr/>
        <p:txBody>
          <a:bodyPr/>
          <a:lstStyle/>
          <a:p>
            <a:fld id="{F603CDE5-C1D8-4EDD-870F-A498BAFA520F}" type="slidenum">
              <a:rPr lang="fr-CA" smtClean="0"/>
              <a:t>18</a:t>
            </a:fld>
            <a:endParaRPr lang="fr-CA"/>
          </a:p>
        </p:txBody>
      </p:sp>
      <p:sp>
        <p:nvSpPr>
          <p:cNvPr id="4" name="Title 3">
            <a:extLst>
              <a:ext uri="{FF2B5EF4-FFF2-40B4-BE49-F238E27FC236}">
                <a16:creationId xmlns:a16="http://schemas.microsoft.com/office/drawing/2014/main" id="{5FCB018A-E335-47DE-8638-B35F297E951C}"/>
              </a:ext>
            </a:extLst>
          </p:cNvPr>
          <p:cNvSpPr>
            <a:spLocks noGrp="1"/>
          </p:cNvSpPr>
          <p:nvPr>
            <p:ph type="title"/>
            <p:custDataLst>
              <p:tags r:id="rId2"/>
            </p:custDataLst>
          </p:nvPr>
        </p:nvSpPr>
        <p:spPr/>
        <p:txBody>
          <a:bodyPr>
            <a:normAutofit/>
          </a:bodyPr>
          <a:lstStyle/>
          <a:p>
            <a:r>
              <a:rPr lang="fr-CA" sz="3200"/>
              <a:t>HARCÈLEMENT SEXUEL PHYSIQUE</a:t>
            </a:r>
          </a:p>
        </p:txBody>
      </p:sp>
      <p:sp>
        <p:nvSpPr>
          <p:cNvPr id="6" name="TextBox 5">
            <a:extLst>
              <a:ext uri="{FF2B5EF4-FFF2-40B4-BE49-F238E27FC236}">
                <a16:creationId xmlns:a16="http://schemas.microsoft.com/office/drawing/2014/main" id="{B0F0C5FF-84E8-41EA-8305-637956CE9136}"/>
              </a:ext>
            </a:extLst>
          </p:cNvPr>
          <p:cNvSpPr txBox="1"/>
          <p:nvPr>
            <p:custDataLst>
              <p:tags r:id="rId3"/>
            </p:custDataLst>
          </p:nvPr>
        </p:nvSpPr>
        <p:spPr>
          <a:xfrm>
            <a:off x="806117" y="2220976"/>
            <a:ext cx="10924672" cy="3067506"/>
          </a:xfrm>
          <a:prstGeom prst="rect">
            <a:avLst/>
          </a:prstGeom>
          <a:noFill/>
        </p:spPr>
        <p:txBody>
          <a:bodyPr wrap="square">
            <a:spAutoFit/>
          </a:bodyPr>
          <a:lstStyle/>
          <a:p>
            <a:pPr marL="442913" indent="-442913" fontAlgn="base">
              <a:spcBef>
                <a:spcPts val="0"/>
              </a:spcBef>
              <a:spcAft>
                <a:spcPts val="1000"/>
              </a:spcAft>
              <a:buClr>
                <a:srgbClr val="FFC000"/>
              </a:buClr>
              <a:buFont typeface="Wingdings" panose="05000000000000000000" pitchFamily="2" charset="2"/>
              <a:buChar char="§"/>
            </a:pPr>
            <a:r>
              <a:rPr lang="fr-CA" sz="3200"/>
              <a:t>Bloquer les mouvements</a:t>
            </a:r>
          </a:p>
          <a:p>
            <a:pPr marL="442913" indent="-442913" fontAlgn="base">
              <a:spcBef>
                <a:spcPts val="0"/>
              </a:spcBef>
              <a:spcAft>
                <a:spcPts val="1000"/>
              </a:spcAft>
              <a:buClr>
                <a:srgbClr val="FFC000"/>
              </a:buClr>
              <a:buFont typeface="Wingdings" panose="05000000000000000000" pitchFamily="2" charset="2"/>
              <a:buChar char="§"/>
            </a:pPr>
            <a:r>
              <a:rPr lang="fr-CA" sz="3200"/>
              <a:t>Embrasser ou étreindre </a:t>
            </a:r>
          </a:p>
          <a:p>
            <a:pPr marL="442913" indent="-442913" rtl="0" fontAlgn="base">
              <a:spcBef>
                <a:spcPts val="0"/>
              </a:spcBef>
              <a:spcAft>
                <a:spcPts val="1000"/>
              </a:spcAft>
              <a:buClr>
                <a:srgbClr val="FFC000"/>
              </a:buClr>
              <a:buFont typeface="Wingdings" panose="05000000000000000000" pitchFamily="2" charset="2"/>
              <a:buChar char="§"/>
            </a:pPr>
            <a:r>
              <a:rPr lang="fr-CA" sz="3200"/>
              <a:t>Avoir des contacts délibérés</a:t>
            </a:r>
            <a:endParaRPr lang="fr-CA" sz="3200" b="0" i="0" u="none" strike="noStrike">
              <a:effectLst/>
            </a:endParaRPr>
          </a:p>
          <a:p>
            <a:pPr marL="442913" indent="-442913" rtl="0" fontAlgn="base">
              <a:spcBef>
                <a:spcPts val="0"/>
              </a:spcBef>
              <a:spcAft>
                <a:spcPts val="1000"/>
              </a:spcAft>
              <a:buClr>
                <a:srgbClr val="FFC000"/>
              </a:buClr>
              <a:buFont typeface="Wingdings" panose="05000000000000000000" pitchFamily="2" charset="2"/>
              <a:buChar char="§"/>
            </a:pPr>
            <a:r>
              <a:rPr lang="fr-CA" sz="3200"/>
              <a:t>Toucher ou agripper de façon inappropriée</a:t>
            </a:r>
          </a:p>
          <a:p>
            <a:pPr marL="442913" indent="-442913" rtl="0" fontAlgn="base">
              <a:spcBef>
                <a:spcPts val="0"/>
              </a:spcBef>
              <a:spcAft>
                <a:spcPts val="1000"/>
              </a:spcAft>
              <a:buClr>
                <a:srgbClr val="FFC000"/>
              </a:buClr>
              <a:buFont typeface="Wingdings" panose="05000000000000000000" pitchFamily="2" charset="2"/>
              <a:buChar char="§"/>
            </a:pPr>
            <a:r>
              <a:rPr lang="fr-CA" sz="3200"/>
              <a:t>Commettre une agression sexuelle</a:t>
            </a:r>
            <a:endParaRPr lang="fr-CA" sz="3200" b="0" i="0" u="none" strike="noStrike">
              <a:effectLst/>
            </a:endParaRPr>
          </a:p>
        </p:txBody>
      </p:sp>
      <p:pic>
        <p:nvPicPr>
          <p:cNvPr id="5" name="Picture 5" descr="A black and white logo&#10;&#10;Description automatically generated with low confidence">
            <a:extLst>
              <a:ext uri="{FF2B5EF4-FFF2-40B4-BE49-F238E27FC236}">
                <a16:creationId xmlns:a16="http://schemas.microsoft.com/office/drawing/2014/main" id="{5A12CBE6-2CC9-4200-B440-FE75DA1B9311}"/>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188470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9BACB1-78C3-5948-9E3F-18EDC6B21974}"/>
              </a:ext>
            </a:extLst>
          </p:cNvPr>
          <p:cNvSpPr>
            <a:spLocks noGrp="1"/>
          </p:cNvSpPr>
          <p:nvPr>
            <p:ph type="sldNum" sz="quarter" idx="12"/>
            <p:custDataLst>
              <p:tags r:id="rId1"/>
            </p:custDataLst>
          </p:nvPr>
        </p:nvSpPr>
        <p:spPr/>
        <p:txBody>
          <a:bodyPr/>
          <a:lstStyle/>
          <a:p>
            <a:fld id="{F603CDE5-C1D8-4EDD-870F-A498BAFA520F}" type="slidenum">
              <a:rPr lang="en-US" noProof="0" smtClean="0"/>
              <a:t>19</a:t>
            </a:fld>
            <a:endParaRPr lang="en-US" noProof="0"/>
          </a:p>
        </p:txBody>
      </p:sp>
      <p:graphicFrame>
        <p:nvGraphicFramePr>
          <p:cNvPr id="5" name="Diagram 4">
            <a:extLst>
              <a:ext uri="{FF2B5EF4-FFF2-40B4-BE49-F238E27FC236}">
                <a16:creationId xmlns:a16="http://schemas.microsoft.com/office/drawing/2014/main" id="{00191785-4B91-DF45-B9C5-4C33C697CAB1}"/>
              </a:ext>
            </a:extLst>
          </p:cNvPr>
          <p:cNvGraphicFramePr/>
          <p:nvPr>
            <p:custDataLst>
              <p:tags r:id="rId2"/>
            </p:custDataLst>
            <p:extLst>
              <p:ext uri="{D42A27DB-BD31-4B8C-83A1-F6EECF244321}">
                <p14:modId xmlns:p14="http://schemas.microsoft.com/office/powerpoint/2010/main" val="1951285288"/>
              </p:ext>
            </p:extLst>
          </p:nvPr>
        </p:nvGraphicFramePr>
        <p:xfrm>
          <a:off x="461818" y="822035"/>
          <a:ext cx="11375081" cy="59784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Extract 5">
            <a:extLst>
              <a:ext uri="{FF2B5EF4-FFF2-40B4-BE49-F238E27FC236}">
                <a16:creationId xmlns:a16="http://schemas.microsoft.com/office/drawing/2014/main" id="{416DF04D-D0A6-BB40-BE88-D4320AE87B38}"/>
              </a:ext>
            </a:extLst>
          </p:cNvPr>
          <p:cNvSpPr/>
          <p:nvPr>
            <p:custDataLst>
              <p:tags r:id="rId3"/>
            </p:custDataLst>
          </p:nvPr>
        </p:nvSpPr>
        <p:spPr>
          <a:xfrm rot="5400000">
            <a:off x="8379147" y="2487610"/>
            <a:ext cx="561345" cy="477570"/>
          </a:xfrm>
          <a:prstGeom prst="flowChartExtract">
            <a:avLst/>
          </a:prstGeom>
          <a:solidFill>
            <a:schemeClr val="bg1"/>
          </a:solidFill>
          <a:ln>
            <a:solidFill>
              <a:schemeClr val="tx1"/>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Extract 6">
            <a:extLst>
              <a:ext uri="{FF2B5EF4-FFF2-40B4-BE49-F238E27FC236}">
                <a16:creationId xmlns:a16="http://schemas.microsoft.com/office/drawing/2014/main" id="{E9CAB99C-7A7E-944D-AF89-82E9F1DF4972}"/>
              </a:ext>
            </a:extLst>
          </p:cNvPr>
          <p:cNvSpPr/>
          <p:nvPr>
            <p:custDataLst>
              <p:tags r:id="rId4"/>
            </p:custDataLst>
          </p:nvPr>
        </p:nvSpPr>
        <p:spPr>
          <a:xfrm rot="5400000">
            <a:off x="3722344" y="2487609"/>
            <a:ext cx="561345" cy="477570"/>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4169133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D62D5-5DE8-4FDB-B2AF-7882D95EF4A7}"/>
              </a:ext>
            </a:extLst>
          </p:cNvPr>
          <p:cNvSpPr>
            <a:spLocks noGrp="1"/>
          </p:cNvSpPr>
          <p:nvPr>
            <p:ph type="title"/>
            <p:custDataLst>
              <p:tags r:id="rId1"/>
            </p:custDataLst>
          </p:nvPr>
        </p:nvSpPr>
        <p:spPr/>
        <p:txBody>
          <a:bodyPr>
            <a:normAutofit/>
          </a:bodyPr>
          <a:lstStyle/>
          <a:p>
            <a:r>
              <a:rPr lang="fr-CA" b="1"/>
              <a:t>Créer un espace sécuritaire</a:t>
            </a:r>
          </a:p>
        </p:txBody>
      </p:sp>
      <p:grpSp>
        <p:nvGrpSpPr>
          <p:cNvPr id="5" name="Group 4">
            <a:extLst>
              <a:ext uri="{FF2B5EF4-FFF2-40B4-BE49-F238E27FC236}">
                <a16:creationId xmlns:a16="http://schemas.microsoft.com/office/drawing/2014/main" id="{5801EF9E-0D23-44EC-8C86-FA90E745C114}"/>
              </a:ext>
            </a:extLst>
          </p:cNvPr>
          <p:cNvGrpSpPr/>
          <p:nvPr>
            <p:custDataLst>
              <p:tags r:id="rId2"/>
            </p:custDataLst>
          </p:nvPr>
        </p:nvGrpSpPr>
        <p:grpSpPr>
          <a:xfrm>
            <a:off x="1179095" y="2045368"/>
            <a:ext cx="9402947" cy="4012994"/>
            <a:chOff x="1081481" y="1851896"/>
            <a:chExt cx="8743370" cy="3500337"/>
          </a:xfrm>
        </p:grpSpPr>
        <p:sp>
          <p:nvSpPr>
            <p:cNvPr id="6" name="Oval 5">
              <a:extLst>
                <a:ext uri="{FF2B5EF4-FFF2-40B4-BE49-F238E27FC236}">
                  <a16:creationId xmlns:a16="http://schemas.microsoft.com/office/drawing/2014/main" id="{16574FC6-FC36-467D-B008-D83825451AB9}"/>
                </a:ext>
              </a:extLst>
            </p:cNvPr>
            <p:cNvSpPr/>
            <p:nvPr/>
          </p:nvSpPr>
          <p:spPr>
            <a:xfrm>
              <a:off x="1081481" y="1906321"/>
              <a:ext cx="881244" cy="881244"/>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sp>
          <p:nvSpPr>
            <p:cNvPr id="7" name="Rectangle 6" descr="Line Arrow: Straight">
              <a:extLst>
                <a:ext uri="{FF2B5EF4-FFF2-40B4-BE49-F238E27FC236}">
                  <a16:creationId xmlns:a16="http://schemas.microsoft.com/office/drawing/2014/main" id="{EB03BD6F-618D-407F-A484-1F80CAE32B00}"/>
                </a:ext>
              </a:extLst>
            </p:cNvPr>
            <p:cNvSpPr/>
            <p:nvPr/>
          </p:nvSpPr>
          <p:spPr>
            <a:xfrm>
              <a:off x="1233880" y="2058731"/>
              <a:ext cx="511121" cy="511121"/>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EE7C59D2-1903-4049-8C5A-4363A55C2FBF}"/>
                </a:ext>
              </a:extLst>
            </p:cNvPr>
            <p:cNvSpPr/>
            <p:nvPr/>
          </p:nvSpPr>
          <p:spPr>
            <a:xfrm>
              <a:off x="2147788" y="1851896"/>
              <a:ext cx="2293584"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1066800">
                <a:spcAft>
                  <a:spcPct val="35000"/>
                </a:spcAft>
              </a:pPr>
              <a:r>
                <a:rPr lang="fr-CA" sz="2400">
                  <a:solidFill>
                    <a:schemeClr val="tx1"/>
                  </a:solidFill>
                </a:rPr>
                <a:t>Le droit de passer son tour </a:t>
              </a:r>
            </a:p>
          </p:txBody>
        </p:sp>
        <p:sp>
          <p:nvSpPr>
            <p:cNvPr id="9" name="Oval 8">
              <a:extLst>
                <a:ext uri="{FF2B5EF4-FFF2-40B4-BE49-F238E27FC236}">
                  <a16:creationId xmlns:a16="http://schemas.microsoft.com/office/drawing/2014/main" id="{635ECD10-A56F-464A-96A0-476F97B88EF7}"/>
                </a:ext>
              </a:extLst>
            </p:cNvPr>
            <p:cNvSpPr/>
            <p:nvPr/>
          </p:nvSpPr>
          <p:spPr>
            <a:xfrm>
              <a:off x="6038516" y="1922421"/>
              <a:ext cx="881244" cy="881244"/>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sp>
        <p:sp>
          <p:nvSpPr>
            <p:cNvPr id="10" name="Rectangle 9" descr="Question mark">
              <a:extLst>
                <a:ext uri="{FF2B5EF4-FFF2-40B4-BE49-F238E27FC236}">
                  <a16:creationId xmlns:a16="http://schemas.microsoft.com/office/drawing/2014/main" id="{E871E5ED-5A45-43D4-9FB3-6F8B7E8A0270}"/>
                </a:ext>
              </a:extLst>
            </p:cNvPr>
            <p:cNvSpPr/>
            <p:nvPr/>
          </p:nvSpPr>
          <p:spPr>
            <a:xfrm>
              <a:off x="6195892" y="2102391"/>
              <a:ext cx="511121" cy="511121"/>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A7B8C6B-BD7F-459F-A6D5-5683D7C80BF0}"/>
                </a:ext>
              </a:extLst>
            </p:cNvPr>
            <p:cNvSpPr/>
            <p:nvPr/>
          </p:nvSpPr>
          <p:spPr>
            <a:xfrm>
              <a:off x="7108598" y="1851896"/>
              <a:ext cx="2077217"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1066800">
                <a:spcAft>
                  <a:spcPct val="35000"/>
                </a:spcAft>
              </a:pPr>
              <a:r>
                <a:rPr lang="fr-CA" sz="2400"/>
                <a:t>Q et R</a:t>
              </a:r>
            </a:p>
          </p:txBody>
        </p:sp>
        <p:sp>
          <p:nvSpPr>
            <p:cNvPr id="12" name="Oval 11">
              <a:extLst>
                <a:ext uri="{FF2B5EF4-FFF2-40B4-BE49-F238E27FC236}">
                  <a16:creationId xmlns:a16="http://schemas.microsoft.com/office/drawing/2014/main" id="{7EFE3978-1355-44A9-B4D5-E9D22C1863D3}"/>
                </a:ext>
              </a:extLst>
            </p:cNvPr>
            <p:cNvSpPr/>
            <p:nvPr/>
          </p:nvSpPr>
          <p:spPr>
            <a:xfrm>
              <a:off x="1097280" y="3051473"/>
              <a:ext cx="881244" cy="881244"/>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13" name="Rectangle 12" descr="Users">
              <a:extLst>
                <a:ext uri="{FF2B5EF4-FFF2-40B4-BE49-F238E27FC236}">
                  <a16:creationId xmlns:a16="http://schemas.microsoft.com/office/drawing/2014/main" id="{C99D87D8-5501-4BFF-8A77-F210CBFA2C76}"/>
                </a:ext>
              </a:extLst>
            </p:cNvPr>
            <p:cNvSpPr/>
            <p:nvPr/>
          </p:nvSpPr>
          <p:spPr>
            <a:xfrm>
              <a:off x="1282341" y="3236534"/>
              <a:ext cx="511121" cy="511121"/>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125CBB40-38BC-49EF-ABC4-0F599E09D3B7}"/>
                </a:ext>
              </a:extLst>
            </p:cNvPr>
            <p:cNvSpPr/>
            <p:nvPr/>
          </p:nvSpPr>
          <p:spPr>
            <a:xfrm>
              <a:off x="2144609" y="3024508"/>
              <a:ext cx="3245121"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1066800">
                <a:spcAft>
                  <a:spcPct val="35000"/>
                </a:spcAft>
              </a:pPr>
              <a:r>
                <a:rPr lang="fr-CA" sz="2400"/>
                <a:t>Sondag</a:t>
              </a:r>
              <a:r>
                <a:rPr lang="fr-CA" sz="2400">
                  <a:solidFill>
                    <a:srgbClr val="000000"/>
                  </a:solidFill>
                </a:rPr>
                <a:t>es</a:t>
              </a:r>
              <a:r>
                <a:rPr lang="fr-CA" sz="2400"/>
                <a:t> et tableau blanc</a:t>
              </a:r>
            </a:p>
          </p:txBody>
        </p:sp>
        <p:sp>
          <p:nvSpPr>
            <p:cNvPr id="15" name="Oval 14">
              <a:extLst>
                <a:ext uri="{FF2B5EF4-FFF2-40B4-BE49-F238E27FC236}">
                  <a16:creationId xmlns:a16="http://schemas.microsoft.com/office/drawing/2014/main" id="{19CDBDFA-778D-477E-B526-DE8BD12B3981}"/>
                </a:ext>
              </a:extLst>
            </p:cNvPr>
            <p:cNvSpPr/>
            <p:nvPr/>
          </p:nvSpPr>
          <p:spPr>
            <a:xfrm>
              <a:off x="6010831" y="3119568"/>
              <a:ext cx="881244" cy="881244"/>
            </a:xfrm>
            <a:prstGeom prst="ellipse">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sp>
        <p:sp>
          <p:nvSpPr>
            <p:cNvPr id="16" name="Rectangle 15" descr="Mute Speaker">
              <a:extLst>
                <a:ext uri="{FF2B5EF4-FFF2-40B4-BE49-F238E27FC236}">
                  <a16:creationId xmlns:a16="http://schemas.microsoft.com/office/drawing/2014/main" id="{746D0AA1-04EE-430E-A197-ABE6911EF1D2}"/>
                </a:ext>
              </a:extLst>
            </p:cNvPr>
            <p:cNvSpPr/>
            <p:nvPr/>
          </p:nvSpPr>
          <p:spPr>
            <a:xfrm>
              <a:off x="6195892" y="3304629"/>
              <a:ext cx="511121" cy="511121"/>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7" name="Freeform: Shape 16">
              <a:extLst>
                <a:ext uri="{FF2B5EF4-FFF2-40B4-BE49-F238E27FC236}">
                  <a16:creationId xmlns:a16="http://schemas.microsoft.com/office/drawing/2014/main" id="{F3D03ED7-427E-48FF-AF12-6395100509A9}"/>
                </a:ext>
              </a:extLst>
            </p:cNvPr>
            <p:cNvSpPr/>
            <p:nvPr/>
          </p:nvSpPr>
          <p:spPr>
            <a:xfrm>
              <a:off x="7091567" y="3203957"/>
              <a:ext cx="2716252"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1066800">
                <a:spcAft>
                  <a:spcPct val="35000"/>
                </a:spcAft>
              </a:pPr>
              <a:r>
                <a:rPr lang="fr-CA" sz="2400">
                  <a:solidFill>
                    <a:schemeClr val="tx1"/>
                  </a:solidFill>
                </a:rPr>
                <a:t>Rappel – activer le micro uniquement pour parler</a:t>
              </a:r>
            </a:p>
          </p:txBody>
        </p:sp>
        <p:sp>
          <p:nvSpPr>
            <p:cNvPr id="18" name="Oval 17">
              <a:extLst>
                <a:ext uri="{FF2B5EF4-FFF2-40B4-BE49-F238E27FC236}">
                  <a16:creationId xmlns:a16="http://schemas.microsoft.com/office/drawing/2014/main" id="{74F321D5-9304-4D85-A3E9-CD98DEDF615F}"/>
                </a:ext>
              </a:extLst>
            </p:cNvPr>
            <p:cNvSpPr/>
            <p:nvPr/>
          </p:nvSpPr>
          <p:spPr>
            <a:xfrm>
              <a:off x="1128741" y="4298247"/>
              <a:ext cx="881244" cy="881244"/>
            </a:xfrm>
            <a:prstGeom prst="ellipse">
              <a:avLst/>
            </a:prstGeom>
          </p:spPr>
          <p:style>
            <a:lnRef idx="0">
              <a:schemeClr val="lt1">
                <a:alpha val="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p:style>
        </p:sp>
        <p:sp>
          <p:nvSpPr>
            <p:cNvPr id="19" name="Rectangle 18" descr="Smart Phone">
              <a:extLst>
                <a:ext uri="{FF2B5EF4-FFF2-40B4-BE49-F238E27FC236}">
                  <a16:creationId xmlns:a16="http://schemas.microsoft.com/office/drawing/2014/main" id="{30A90779-5A26-4AF4-99DB-DFCB7005FB65}"/>
                </a:ext>
              </a:extLst>
            </p:cNvPr>
            <p:cNvSpPr/>
            <p:nvPr/>
          </p:nvSpPr>
          <p:spPr>
            <a:xfrm>
              <a:off x="1313802" y="4470989"/>
              <a:ext cx="511121" cy="511121"/>
            </a:xfrm>
            <a:prstGeom prst="rect">
              <a:avLst/>
            </a:prstGeom>
            <a: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20" name="Freeform: Shape 19">
              <a:extLst>
                <a:ext uri="{FF2B5EF4-FFF2-40B4-BE49-F238E27FC236}">
                  <a16:creationId xmlns:a16="http://schemas.microsoft.com/office/drawing/2014/main" id="{E933E62D-2B7D-44C3-A2FA-A1CB32727E8C}"/>
                </a:ext>
              </a:extLst>
            </p:cNvPr>
            <p:cNvSpPr/>
            <p:nvPr/>
          </p:nvSpPr>
          <p:spPr>
            <a:xfrm>
              <a:off x="2195046" y="4470989"/>
              <a:ext cx="2540240"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1066800">
                <a:spcAft>
                  <a:spcPct val="35000"/>
                </a:spcAft>
              </a:pPr>
              <a:r>
                <a:rPr lang="fr-CA" sz="2400"/>
                <a:t>Ne pas oublier les personnes au téléphone</a:t>
              </a:r>
            </a:p>
          </p:txBody>
        </p:sp>
        <p:sp>
          <p:nvSpPr>
            <p:cNvPr id="21" name="Oval 20">
              <a:extLst>
                <a:ext uri="{FF2B5EF4-FFF2-40B4-BE49-F238E27FC236}">
                  <a16:creationId xmlns:a16="http://schemas.microsoft.com/office/drawing/2014/main" id="{D3E108D8-D448-4386-A382-C0240EDE474A}"/>
                </a:ext>
              </a:extLst>
            </p:cNvPr>
            <p:cNvSpPr/>
            <p:nvPr/>
          </p:nvSpPr>
          <p:spPr>
            <a:xfrm>
              <a:off x="6025262" y="4370908"/>
              <a:ext cx="866813" cy="881244"/>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sp>
          <p:nvSpPr>
            <p:cNvPr id="22" name="Rectangle 21">
              <a:extLst>
                <a:ext uri="{FF2B5EF4-FFF2-40B4-BE49-F238E27FC236}">
                  <a16:creationId xmlns:a16="http://schemas.microsoft.com/office/drawing/2014/main" id="{1C6D7DC7-24AF-4BD9-A2D5-92785A69F2D9}"/>
                </a:ext>
              </a:extLst>
            </p:cNvPr>
            <p:cNvSpPr/>
            <p:nvPr/>
          </p:nvSpPr>
          <p:spPr>
            <a:xfrm>
              <a:off x="6210323" y="4741031"/>
              <a:ext cx="511121" cy="511121"/>
            </a:xfrm>
            <a:prstGeom prst="rect">
              <a:avLst/>
            </a:prstGeom>
            <a:blipFill rotWithShape="1">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a:blipFill>
          </p:spPr>
          <p:style>
            <a:lnRef idx="2">
              <a:schemeClr val="lt1">
                <a:alpha val="0"/>
                <a:hueOff val="0"/>
                <a:satOff val="0"/>
                <a:lumOff val="0"/>
                <a:alphaOff val="0"/>
              </a:schemeClr>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23" name="Freeform: Shape 22">
              <a:extLst>
                <a:ext uri="{FF2B5EF4-FFF2-40B4-BE49-F238E27FC236}">
                  <a16:creationId xmlns:a16="http://schemas.microsoft.com/office/drawing/2014/main" id="{8BEEB56B-E857-45EA-82ED-A9E05474122B}"/>
                </a:ext>
              </a:extLst>
            </p:cNvPr>
            <p:cNvSpPr/>
            <p:nvPr/>
          </p:nvSpPr>
          <p:spPr>
            <a:xfrm>
              <a:off x="7108598" y="4322414"/>
              <a:ext cx="2716253" cy="881244"/>
            </a:xfrm>
            <a:custGeom>
              <a:avLst/>
              <a:gdLst>
                <a:gd name="connsiteX0" fmla="*/ 0 w 2716253"/>
                <a:gd name="connsiteY0" fmla="*/ 0 h 881244"/>
                <a:gd name="connsiteX1" fmla="*/ 2716253 w 2716253"/>
                <a:gd name="connsiteY1" fmla="*/ 0 h 881244"/>
                <a:gd name="connsiteX2" fmla="*/ 2716253 w 2716253"/>
                <a:gd name="connsiteY2" fmla="*/ 881244 h 881244"/>
                <a:gd name="connsiteX3" fmla="*/ 0 w 2716253"/>
                <a:gd name="connsiteY3" fmla="*/ 881244 h 881244"/>
                <a:gd name="connsiteX4" fmla="*/ 0 w 2716253"/>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253" h="881244">
                  <a:moveTo>
                    <a:pt x="0" y="0"/>
                  </a:moveTo>
                  <a:lnTo>
                    <a:pt x="2716253" y="0"/>
                  </a:lnTo>
                  <a:lnTo>
                    <a:pt x="2716253"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1066800">
                <a:spcAft>
                  <a:spcPct val="35000"/>
                </a:spcAft>
              </a:pPr>
              <a:r>
                <a:rPr lang="fr-CA" sz="2400">
                  <a:solidFill>
                    <a:schemeClr val="tx1"/>
                  </a:solidFill>
                </a:rPr>
                <a:t>Fonctions de clavardage et de messages privés</a:t>
              </a:r>
            </a:p>
          </p:txBody>
        </p:sp>
      </p:grpSp>
      <p:sp>
        <p:nvSpPr>
          <p:cNvPr id="4" name="Slide Number Placeholder 3">
            <a:extLst>
              <a:ext uri="{FF2B5EF4-FFF2-40B4-BE49-F238E27FC236}">
                <a16:creationId xmlns:a16="http://schemas.microsoft.com/office/drawing/2014/main" id="{B7227D77-44A8-4207-A483-13D6C026742C}"/>
              </a:ext>
            </a:extLst>
          </p:cNvPr>
          <p:cNvSpPr>
            <a:spLocks noGrp="1"/>
          </p:cNvSpPr>
          <p:nvPr>
            <p:ph type="sldNum" sz="quarter" idx="12"/>
            <p:custDataLst>
              <p:tags r:id="rId3"/>
            </p:custDataLst>
          </p:nvPr>
        </p:nvSpPr>
        <p:spPr/>
        <p:txBody>
          <a:bodyPr/>
          <a:lstStyle/>
          <a:p>
            <a:fld id="{3A98EE3D-8CD1-4C3F-BD1C-C98C9596463C}" type="slidenum">
              <a:rPr lang="fr-CA" smtClean="0"/>
              <a:t>2</a:t>
            </a:fld>
            <a:endParaRPr lang="fr-CA"/>
          </a:p>
        </p:txBody>
      </p:sp>
      <p:pic>
        <p:nvPicPr>
          <p:cNvPr id="24" name="Picture 5" descr="A black and white logo&#10;&#10;Description automatically generated with low confidence">
            <a:extLst>
              <a:ext uri="{FF2B5EF4-FFF2-40B4-BE49-F238E27FC236}">
                <a16:creationId xmlns:a16="http://schemas.microsoft.com/office/drawing/2014/main" id="{BF210F97-1203-4FE4-B3F1-30ADBEC9D04A}"/>
              </a:ext>
            </a:extLst>
          </p:cNvPr>
          <p:cNvPicPr>
            <a:picLocks noChangeAspect="1"/>
          </p:cNvPicPr>
          <p:nvPr>
            <p:custDataLst>
              <p:tags r:id="rId4"/>
            </p:custDataLst>
          </p:nvPr>
        </p:nvPicPr>
        <p:blipFill>
          <a:blip r:embed="rId19"/>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2202669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B7E12A-8BF8-4D3D-842F-D070248D1B08}"/>
              </a:ext>
            </a:extLst>
          </p:cNvPr>
          <p:cNvSpPr>
            <a:spLocks noGrp="1"/>
          </p:cNvSpPr>
          <p:nvPr>
            <p:ph type="sldNum" sz="quarter" idx="12"/>
            <p:custDataLst>
              <p:tags r:id="rId1"/>
            </p:custDataLst>
          </p:nvPr>
        </p:nvSpPr>
        <p:spPr>
          <a:xfrm>
            <a:off x="10795363" y="6423914"/>
            <a:ext cx="1052510" cy="365125"/>
          </a:xfrm>
        </p:spPr>
        <p:txBody>
          <a:bodyPr anchor="ctr">
            <a:normAutofit/>
          </a:bodyPr>
          <a:lstStyle/>
          <a:p>
            <a:pPr>
              <a:spcAft>
                <a:spcPts val="600"/>
              </a:spcAft>
            </a:pPr>
            <a:fld id="{3A98EE3D-8CD1-4C3F-BD1C-C98C9596463C}" type="slidenum">
              <a:rPr lang="fr-CA" smtClean="0"/>
              <a:pPr>
                <a:spcAft>
                  <a:spcPts val="600"/>
                </a:spcAft>
              </a:pPr>
              <a:t>20</a:t>
            </a:fld>
            <a:endParaRPr lang="fr-CA"/>
          </a:p>
        </p:txBody>
      </p:sp>
      <p:sp>
        <p:nvSpPr>
          <p:cNvPr id="5" name="Title 4">
            <a:extLst>
              <a:ext uri="{FF2B5EF4-FFF2-40B4-BE49-F238E27FC236}">
                <a16:creationId xmlns:a16="http://schemas.microsoft.com/office/drawing/2014/main" id="{9C3D8B0C-EFCA-45C3-A92A-E9B17B93DAF7}"/>
              </a:ext>
            </a:extLst>
          </p:cNvPr>
          <p:cNvSpPr>
            <a:spLocks noGrp="1"/>
          </p:cNvSpPr>
          <p:nvPr>
            <p:ph type="title"/>
            <p:custDataLst>
              <p:tags r:id="rId2"/>
            </p:custDataLst>
          </p:nvPr>
        </p:nvSpPr>
        <p:spPr>
          <a:xfrm>
            <a:off x="581193" y="729658"/>
            <a:ext cx="11029616" cy="988332"/>
          </a:xfrm>
        </p:spPr>
        <p:txBody>
          <a:bodyPr anchor="b">
            <a:normAutofit/>
          </a:bodyPr>
          <a:lstStyle/>
          <a:p>
            <a:r>
              <a:rPr lang="fr-CA"/>
              <a:t>Définitions juridiques</a:t>
            </a:r>
          </a:p>
        </p:txBody>
      </p:sp>
      <p:sp>
        <p:nvSpPr>
          <p:cNvPr id="6" name="Content Placeholder 5">
            <a:extLst>
              <a:ext uri="{FF2B5EF4-FFF2-40B4-BE49-F238E27FC236}">
                <a16:creationId xmlns:a16="http://schemas.microsoft.com/office/drawing/2014/main" id="{1E9EACF6-E8C5-485F-B9F8-6F314C3308D6}"/>
              </a:ext>
            </a:extLst>
          </p:cNvPr>
          <p:cNvSpPr>
            <a:spLocks noGrp="1"/>
          </p:cNvSpPr>
          <p:nvPr>
            <p:ph sz="half" idx="1"/>
            <p:custDataLst>
              <p:tags r:id="rId3"/>
            </p:custDataLst>
          </p:nvPr>
        </p:nvSpPr>
        <p:spPr>
          <a:xfrm>
            <a:off x="344127" y="2191895"/>
            <a:ext cx="6896800" cy="4112652"/>
          </a:xfrm>
        </p:spPr>
        <p:txBody>
          <a:bodyPr anchor="ctr">
            <a:noAutofit/>
          </a:bodyPr>
          <a:lstStyle/>
          <a:p>
            <a:pPr marL="216000" indent="-216000">
              <a:buFont typeface="Wingdings" panose="05000000000000000000" pitchFamily="2" charset="2"/>
              <a:buChar char="§"/>
            </a:pPr>
            <a:r>
              <a:rPr lang="fr-CA" sz="2400">
                <a:solidFill>
                  <a:schemeClr val="tx1"/>
                </a:solidFill>
              </a:rPr>
              <a:t>[Le] fait pour une personne d’adopter une ligne de conduite caractérisée par des remarques ou des gestes vexatoires contre un travailleur dans un lieu de travail lorsqu’elle sait </a:t>
            </a:r>
            <a:r>
              <a:rPr lang="fr-CA" sz="2400" i="1">
                <a:solidFill>
                  <a:schemeClr val="tx1"/>
                </a:solidFill>
              </a:rPr>
              <a:t>ou devrait raisonnablement savoir </a:t>
            </a:r>
            <a:r>
              <a:rPr lang="fr-CA" sz="2400">
                <a:solidFill>
                  <a:schemeClr val="tx1"/>
                </a:solidFill>
              </a:rPr>
              <a:t>que ces remarques ou ces gestes sont </a:t>
            </a:r>
            <a:r>
              <a:rPr lang="fr-CA" sz="2400" b="1">
                <a:solidFill>
                  <a:schemeClr val="tx1"/>
                </a:solidFill>
              </a:rPr>
              <a:t>importuns.</a:t>
            </a:r>
            <a:r>
              <a:rPr lang="fr-CA" sz="2400">
                <a:solidFill>
                  <a:schemeClr val="tx1"/>
                </a:solidFill>
              </a:rPr>
              <a:t> </a:t>
            </a:r>
          </a:p>
          <a:p>
            <a:pPr marL="216000" indent="-216000">
              <a:buFont typeface="Wingdings" panose="05000000000000000000" pitchFamily="2" charset="2"/>
              <a:buChar char="§"/>
            </a:pPr>
            <a:r>
              <a:rPr lang="fr-CA" sz="2400">
                <a:solidFill>
                  <a:schemeClr val="tx1"/>
                </a:solidFill>
              </a:rPr>
              <a:t>[Le] fait pour une personne de faire des sollicitations ou des avances sexuelles alors </a:t>
            </a:r>
            <a:r>
              <a:rPr lang="fr-CA" sz="2400" b="1">
                <a:solidFill>
                  <a:schemeClr val="tx1"/>
                </a:solidFill>
              </a:rPr>
              <a:t>qu’elle est en mesure d’accorder </a:t>
            </a:r>
            <a:r>
              <a:rPr lang="fr-CA" sz="2400">
                <a:solidFill>
                  <a:schemeClr val="tx1"/>
                </a:solidFill>
              </a:rPr>
              <a:t>au travailleur </a:t>
            </a:r>
            <a:r>
              <a:rPr lang="fr-CA" sz="2400" b="1">
                <a:solidFill>
                  <a:schemeClr val="tx1"/>
                </a:solidFill>
              </a:rPr>
              <a:t>ou de lui refuser un avantage ou une promotion</a:t>
            </a:r>
            <a:r>
              <a:rPr lang="fr-CA" sz="2400">
                <a:solidFill>
                  <a:schemeClr val="tx1"/>
                </a:solidFill>
              </a:rPr>
              <a:t>.</a:t>
            </a:r>
          </a:p>
        </p:txBody>
      </p:sp>
      <p:pic>
        <p:nvPicPr>
          <p:cNvPr id="8" name="Picture Placeholder 7" descr="Abstract blurred public library with bookshelves">
            <a:extLst>
              <a:ext uri="{FF2B5EF4-FFF2-40B4-BE49-F238E27FC236}">
                <a16:creationId xmlns:a16="http://schemas.microsoft.com/office/drawing/2014/main" id="{70DBF7FC-769A-4F7C-86D9-921C2CEAF6EC}"/>
              </a:ext>
            </a:extLst>
          </p:cNvPr>
          <p:cNvPicPr>
            <a:picLocks noGrp="1" noChangeAspect="1"/>
          </p:cNvPicPr>
          <p:nvPr>
            <p:ph sz="half" idx="2"/>
            <p:custDataLst>
              <p:tags r:id="rId4"/>
            </p:custDataLst>
          </p:nvPr>
        </p:nvPicPr>
        <p:blipFill>
          <a:blip r:embed="rId8"/>
          <a:stretch/>
        </p:blipFill>
        <p:spPr>
          <a:xfrm>
            <a:off x="7240927" y="2355119"/>
            <a:ext cx="4606946" cy="3075136"/>
          </a:xfrm>
          <a:noFill/>
        </p:spPr>
      </p:pic>
      <p:pic>
        <p:nvPicPr>
          <p:cNvPr id="7" name="Picture 5" descr="A black and white logo&#10;&#10;Description automatically generated with low confidence">
            <a:extLst>
              <a:ext uri="{FF2B5EF4-FFF2-40B4-BE49-F238E27FC236}">
                <a16:creationId xmlns:a16="http://schemas.microsoft.com/office/drawing/2014/main" id="{B1DAF93E-B381-4E0D-BE15-2AF69A95DA6A}"/>
              </a:ext>
            </a:extLst>
          </p:cNvPr>
          <p:cNvPicPr>
            <a:picLocks noChangeAspect="1"/>
          </p:cNvPicPr>
          <p:nvPr>
            <p:custDataLst>
              <p:tags r:id="rId5"/>
            </p:custDataLst>
          </p:nvPr>
        </p:nvPicPr>
        <p:blipFill>
          <a:blip r:embed="rId9"/>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955362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AABE02-3816-F449-8686-534CFAFAAD82}"/>
              </a:ext>
            </a:extLst>
          </p:cNvPr>
          <p:cNvSpPr>
            <a:spLocks noGrp="1"/>
          </p:cNvSpPr>
          <p:nvPr>
            <p:ph type="sldNum" sz="quarter" idx="12"/>
            <p:custDataLst>
              <p:tags r:id="rId1"/>
            </p:custDataLst>
          </p:nvPr>
        </p:nvSpPr>
        <p:spPr>
          <a:xfrm>
            <a:off x="10795365" y="6423914"/>
            <a:ext cx="1052510" cy="365125"/>
          </a:xfrm>
          <a:prstGeom prst="rect">
            <a:avLst/>
          </a:prstGeom>
        </p:spPr>
        <p:txBody>
          <a:bodyPr vert="horz" lIns="91440" tIns="45720" rIns="91440" bIns="45720" rtlCol="0" anchor="ctr">
            <a:normAutofit/>
          </a:bodyPr>
          <a:lstStyle/>
          <a:p>
            <a:pPr defTabSz="457200">
              <a:spcAft>
                <a:spcPts val="600"/>
              </a:spcAft>
            </a:pPr>
            <a:fld id="{3A98EE3D-8CD1-4C3F-BD1C-C98C9596463C}" type="slidenum">
              <a:rPr lang="fr-CA" smtClean="0"/>
              <a:pPr defTabSz="457200">
                <a:spcAft>
                  <a:spcPts val="600"/>
                </a:spcAft>
              </a:pPr>
              <a:t>21</a:t>
            </a:fld>
            <a:endParaRPr lang="fr-CA"/>
          </a:p>
        </p:txBody>
      </p:sp>
      <p:sp>
        <p:nvSpPr>
          <p:cNvPr id="2" name="Title 1">
            <a:extLst>
              <a:ext uri="{FF2B5EF4-FFF2-40B4-BE49-F238E27FC236}">
                <a16:creationId xmlns:a16="http://schemas.microsoft.com/office/drawing/2014/main" id="{87071E00-ABE1-44FD-92BD-2769C2C9C727}"/>
              </a:ext>
            </a:extLst>
          </p:cNvPr>
          <p:cNvSpPr>
            <a:spLocks noGrp="1"/>
          </p:cNvSpPr>
          <p:nvPr>
            <p:ph type="title"/>
            <p:custDataLst>
              <p:tags r:id="rId2"/>
            </p:custDataLst>
          </p:nvPr>
        </p:nvSpPr>
        <p:spPr>
          <a:xfrm>
            <a:off x="581193" y="729658"/>
            <a:ext cx="11029616" cy="988332"/>
          </a:xfrm>
          <a:prstGeom prst="rect">
            <a:avLst/>
          </a:prstGeom>
        </p:spPr>
        <p:txBody>
          <a:bodyPr vert="horz" lIns="91440" tIns="45720" rIns="91440" bIns="45720" rtlCol="0" anchor="b">
            <a:normAutofit/>
          </a:bodyPr>
          <a:lstStyle/>
          <a:p>
            <a:pPr algn="ctr"/>
            <a:r>
              <a:rPr lang="fr-CA"/>
              <a:t>LÉGISLATION SUR LES DROITS DE LA PERSONNE</a:t>
            </a:r>
          </a:p>
        </p:txBody>
      </p:sp>
      <p:sp>
        <p:nvSpPr>
          <p:cNvPr id="7" name="Content Placeholder 6">
            <a:extLst>
              <a:ext uri="{FF2B5EF4-FFF2-40B4-BE49-F238E27FC236}">
                <a16:creationId xmlns:a16="http://schemas.microsoft.com/office/drawing/2014/main" id="{80630BF4-F62A-4559-9892-0EA1FB0F2A3A}"/>
              </a:ext>
            </a:extLst>
          </p:cNvPr>
          <p:cNvSpPr>
            <a:spLocks noGrp="1"/>
          </p:cNvSpPr>
          <p:nvPr>
            <p:ph sz="half" idx="2"/>
            <p:custDataLst>
              <p:tags r:id="rId3"/>
            </p:custDataLst>
          </p:nvPr>
        </p:nvSpPr>
        <p:spPr>
          <a:xfrm>
            <a:off x="6188417" y="2098946"/>
            <a:ext cx="5422392" cy="3927475"/>
          </a:xfrm>
        </p:spPr>
        <p:txBody>
          <a:bodyPr>
            <a:normAutofit fontScale="85000" lnSpcReduction="20000"/>
          </a:bodyPr>
          <a:lstStyle/>
          <a:p>
            <a:pPr marL="0" indent="0">
              <a:lnSpc>
                <a:spcPct val="120000"/>
              </a:lnSpc>
              <a:buNone/>
            </a:pPr>
            <a:r>
              <a:rPr lang="fr-CA" sz="3300" b="1" i="1">
                <a:solidFill>
                  <a:schemeClr val="tx1"/>
                </a:solidFill>
              </a:rPr>
              <a:t>Loi canadienne sur les droits de la personne</a:t>
            </a:r>
          </a:p>
          <a:p>
            <a:pPr>
              <a:spcBef>
                <a:spcPts val="600"/>
              </a:spcBef>
            </a:pPr>
            <a:r>
              <a:rPr lang="fr-CA" sz="3000">
                <a:solidFill>
                  <a:schemeClr val="tx1"/>
                </a:solidFill>
              </a:rPr>
              <a:t>Le sexe, l’orientation sexuelle et l’identité ou l’expression de genre sont des motifs de distinction illicites. </a:t>
            </a:r>
          </a:p>
          <a:p>
            <a:pPr>
              <a:spcBef>
                <a:spcPts val="600"/>
              </a:spcBef>
            </a:pPr>
            <a:r>
              <a:rPr lang="fr-CA" sz="3200">
                <a:solidFill>
                  <a:schemeClr val="tx1"/>
                </a:solidFill>
              </a:rPr>
              <a:t>S’applique aux employés d’organismes sous réglementation fédérale (banques, compagnies aériennes, armée)</a:t>
            </a:r>
            <a:r>
              <a:rPr lang="fr-CA" sz="3000">
                <a:solidFill>
                  <a:schemeClr val="tx1"/>
                </a:solidFill>
              </a:rPr>
              <a:t>.</a:t>
            </a:r>
          </a:p>
        </p:txBody>
      </p:sp>
      <p:sp>
        <p:nvSpPr>
          <p:cNvPr id="9" name="Content Placeholder 8">
            <a:extLst>
              <a:ext uri="{FF2B5EF4-FFF2-40B4-BE49-F238E27FC236}">
                <a16:creationId xmlns:a16="http://schemas.microsoft.com/office/drawing/2014/main" id="{C8A75CB4-6F1F-4775-B37F-86ED8823E74D}"/>
              </a:ext>
            </a:extLst>
          </p:cNvPr>
          <p:cNvSpPr>
            <a:spLocks noGrp="1"/>
          </p:cNvSpPr>
          <p:nvPr>
            <p:ph sz="half" idx="1"/>
            <p:custDataLst>
              <p:tags r:id="rId4"/>
            </p:custDataLst>
          </p:nvPr>
        </p:nvSpPr>
        <p:spPr>
          <a:xfrm>
            <a:off x="581193" y="2109064"/>
            <a:ext cx="5422390" cy="3927475"/>
          </a:xfrm>
        </p:spPr>
        <p:txBody>
          <a:bodyPr>
            <a:normAutofit fontScale="92500" lnSpcReduction="10000"/>
          </a:bodyPr>
          <a:lstStyle/>
          <a:p>
            <a:pPr marL="0" indent="0">
              <a:buNone/>
            </a:pPr>
            <a:r>
              <a:rPr lang="fr-CA" sz="2800" b="1" i="1">
                <a:solidFill>
                  <a:schemeClr val="tx1"/>
                </a:solidFill>
              </a:rPr>
              <a:t>Code des droits de la personne </a:t>
            </a:r>
            <a:r>
              <a:rPr lang="fr-CA" sz="2800" b="1">
                <a:solidFill>
                  <a:schemeClr val="tx1"/>
                </a:solidFill>
              </a:rPr>
              <a:t>de l’Ontario</a:t>
            </a:r>
            <a:endParaRPr lang="fr-CA" sz="2800">
              <a:solidFill>
                <a:schemeClr val="tx1"/>
              </a:solidFill>
            </a:endParaRPr>
          </a:p>
          <a:p>
            <a:pPr>
              <a:spcBef>
                <a:spcPts val="600"/>
              </a:spcBef>
            </a:pPr>
            <a:r>
              <a:rPr lang="fr-CA" sz="2800">
                <a:solidFill>
                  <a:schemeClr val="tx1"/>
                </a:solidFill>
              </a:rPr>
              <a:t>Proscrit toute forme de discrimination fondée sur le sexe, l’</a:t>
            </a:r>
            <a:r>
              <a:rPr lang="fr-FR" sz="2800">
                <a:solidFill>
                  <a:schemeClr val="tx1"/>
                </a:solidFill>
              </a:rPr>
              <a:t>identité de genre et l’expression de genre</a:t>
            </a:r>
            <a:r>
              <a:rPr lang="fr-CA" sz="2800">
                <a:solidFill>
                  <a:schemeClr val="tx1"/>
                </a:solidFill>
              </a:rPr>
              <a:t>.</a:t>
            </a:r>
          </a:p>
          <a:p>
            <a:pPr>
              <a:spcBef>
                <a:spcPts val="600"/>
              </a:spcBef>
            </a:pPr>
            <a:r>
              <a:rPr lang="fr-CA" sz="2800">
                <a:solidFill>
                  <a:schemeClr val="tx1"/>
                </a:solidFill>
              </a:rPr>
              <a:t>S’applique aux employés d’organismes sous réglementation provinciale (la plupart des gens). </a:t>
            </a:r>
          </a:p>
          <a:p>
            <a:pPr marL="0" indent="0">
              <a:buNone/>
            </a:pPr>
            <a:endParaRPr lang="fr-CA">
              <a:solidFill>
                <a:schemeClr val="tx1"/>
              </a:solidFill>
            </a:endParaRPr>
          </a:p>
        </p:txBody>
      </p:sp>
    </p:spTree>
    <p:extLst>
      <p:ext uri="{BB962C8B-B14F-4D97-AF65-F5344CB8AC3E}">
        <p14:creationId xmlns:p14="http://schemas.microsoft.com/office/powerpoint/2010/main" val="14323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01FA53-ED20-42D2-A44F-A9F23899C8AF}"/>
              </a:ext>
            </a:extLst>
          </p:cNvPr>
          <p:cNvSpPr>
            <a:spLocks noGrp="1"/>
          </p:cNvSpPr>
          <p:nvPr>
            <p:ph type="sldNum" sz="quarter" idx="12"/>
            <p:custDataLst>
              <p:tags r:id="rId1"/>
            </p:custDataLst>
          </p:nvPr>
        </p:nvSpPr>
        <p:spPr/>
        <p:txBody>
          <a:bodyPr/>
          <a:lstStyle/>
          <a:p>
            <a:fld id="{3A98EE3D-8CD1-4C3F-BD1C-C98C9596463C}" type="slidenum">
              <a:rPr lang="fr-CA" smtClean="0"/>
              <a:t>22</a:t>
            </a:fld>
            <a:endParaRPr lang="fr-CA"/>
          </a:p>
        </p:txBody>
      </p:sp>
      <p:sp>
        <p:nvSpPr>
          <p:cNvPr id="4" name="Title 3">
            <a:extLst>
              <a:ext uri="{FF2B5EF4-FFF2-40B4-BE49-F238E27FC236}">
                <a16:creationId xmlns:a16="http://schemas.microsoft.com/office/drawing/2014/main" id="{2001A8D5-B14C-4139-99CF-D9527574CDC3}"/>
              </a:ext>
            </a:extLst>
          </p:cNvPr>
          <p:cNvSpPr>
            <a:spLocks noGrp="1"/>
          </p:cNvSpPr>
          <p:nvPr>
            <p:ph type="title"/>
            <p:custDataLst>
              <p:tags r:id="rId2"/>
            </p:custDataLst>
          </p:nvPr>
        </p:nvSpPr>
        <p:spPr/>
        <p:txBody>
          <a:bodyPr/>
          <a:lstStyle/>
          <a:p>
            <a:r>
              <a:rPr lang="fr-CA"/>
              <a:t>Obligations de l’employeur</a:t>
            </a:r>
          </a:p>
        </p:txBody>
      </p:sp>
      <p:sp>
        <p:nvSpPr>
          <p:cNvPr id="5" name="Content Placeholder 4">
            <a:extLst>
              <a:ext uri="{FF2B5EF4-FFF2-40B4-BE49-F238E27FC236}">
                <a16:creationId xmlns:a16="http://schemas.microsoft.com/office/drawing/2014/main" id="{A0AF4A72-ED01-4AB5-B76F-CC251B487B23}"/>
              </a:ext>
            </a:extLst>
          </p:cNvPr>
          <p:cNvSpPr>
            <a:spLocks noGrp="1"/>
          </p:cNvSpPr>
          <p:nvPr>
            <p:ph idx="1"/>
            <p:custDataLst>
              <p:tags r:id="rId3"/>
            </p:custDataLst>
          </p:nvPr>
        </p:nvSpPr>
        <p:spPr/>
        <p:txBody>
          <a:bodyPr>
            <a:normAutofit fontScale="92500" lnSpcReduction="20000"/>
          </a:bodyPr>
          <a:lstStyle/>
          <a:p>
            <a:pPr marL="0" indent="0">
              <a:buNone/>
            </a:pPr>
            <a:endParaRPr lang="fr-CA"/>
          </a:p>
          <a:p>
            <a:pPr marL="442913" indent="-442913"/>
            <a:r>
              <a:rPr lang="fr-CA" sz="3600"/>
              <a:t>Avoir une politique sur le harcèlement sexuel en milieu de travail</a:t>
            </a:r>
          </a:p>
          <a:p>
            <a:pPr marL="442913" indent="-442913"/>
            <a:r>
              <a:rPr lang="fr-CA" sz="3600"/>
              <a:t>Former le personnel</a:t>
            </a:r>
          </a:p>
          <a:p>
            <a:pPr marL="442913" indent="-442913"/>
            <a:r>
              <a:rPr lang="fr-CA" sz="3600"/>
              <a:t>Enquêter à la suite d’une plainte</a:t>
            </a:r>
          </a:p>
          <a:p>
            <a:pPr marL="442913" indent="-442913"/>
            <a:r>
              <a:rPr lang="fr-CA" sz="3600"/>
              <a:t>Communiquer les conclusions de l’enquête</a:t>
            </a:r>
          </a:p>
          <a:p>
            <a:pPr marL="442913" indent="-442913"/>
            <a:r>
              <a:rPr lang="fr-CA" sz="3600"/>
              <a:t>Protéger la vie privée des participants à l’enquête</a:t>
            </a:r>
          </a:p>
        </p:txBody>
      </p:sp>
      <p:pic>
        <p:nvPicPr>
          <p:cNvPr id="6" name="Picture 5" descr="A black and white logo&#10;&#10;Description automatically generated with low confidence">
            <a:extLst>
              <a:ext uri="{FF2B5EF4-FFF2-40B4-BE49-F238E27FC236}">
                <a16:creationId xmlns:a16="http://schemas.microsoft.com/office/drawing/2014/main" id="{B2E5CDCE-C637-4B3F-90B3-C8B7748F15DE}"/>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193561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8FE736-F0FD-4999-AE0C-8138EF4B90F7}"/>
              </a:ext>
            </a:extLst>
          </p:cNvPr>
          <p:cNvSpPr>
            <a:spLocks noGrp="1"/>
          </p:cNvSpPr>
          <p:nvPr>
            <p:ph type="sldNum" sz="quarter" idx="12"/>
            <p:custDataLst>
              <p:tags r:id="rId1"/>
            </p:custDataLst>
          </p:nvPr>
        </p:nvSpPr>
        <p:spPr/>
        <p:txBody>
          <a:bodyPr/>
          <a:lstStyle/>
          <a:p>
            <a:fld id="{3A98EE3D-8CD1-4C3F-BD1C-C98C9596463C}" type="slidenum">
              <a:rPr lang="fr-CA" smtClean="0"/>
              <a:t>23</a:t>
            </a:fld>
            <a:endParaRPr lang="fr-CA"/>
          </a:p>
        </p:txBody>
      </p:sp>
      <p:sp>
        <p:nvSpPr>
          <p:cNvPr id="4" name="Title 3">
            <a:extLst>
              <a:ext uri="{FF2B5EF4-FFF2-40B4-BE49-F238E27FC236}">
                <a16:creationId xmlns:a16="http://schemas.microsoft.com/office/drawing/2014/main" id="{D11E0DA9-F80F-4FD2-86AD-FCB7040886B0}"/>
              </a:ext>
            </a:extLst>
          </p:cNvPr>
          <p:cNvSpPr>
            <a:spLocks noGrp="1"/>
          </p:cNvSpPr>
          <p:nvPr>
            <p:ph type="title"/>
            <p:custDataLst>
              <p:tags r:id="rId2"/>
            </p:custDataLst>
          </p:nvPr>
        </p:nvSpPr>
        <p:spPr/>
        <p:txBody>
          <a:bodyPr>
            <a:normAutofit/>
          </a:bodyPr>
          <a:lstStyle/>
          <a:p>
            <a:pPr algn="ctr"/>
            <a:r>
              <a:rPr lang="fr-CA" sz="3200"/>
              <a:t>DÉNONCER une situation de harcèlement</a:t>
            </a:r>
          </a:p>
        </p:txBody>
      </p:sp>
      <p:sp>
        <p:nvSpPr>
          <p:cNvPr id="5" name="Content Placeholder 4">
            <a:extLst>
              <a:ext uri="{FF2B5EF4-FFF2-40B4-BE49-F238E27FC236}">
                <a16:creationId xmlns:a16="http://schemas.microsoft.com/office/drawing/2014/main" id="{CE60D718-AF05-43B9-B478-C057FE5DF5E0}"/>
              </a:ext>
            </a:extLst>
          </p:cNvPr>
          <p:cNvSpPr>
            <a:spLocks noGrp="1"/>
          </p:cNvSpPr>
          <p:nvPr>
            <p:ph idx="1"/>
            <p:custDataLst>
              <p:tags r:id="rId3"/>
            </p:custDataLst>
          </p:nvPr>
        </p:nvSpPr>
        <p:spPr>
          <a:xfrm>
            <a:off x="581192" y="2437671"/>
            <a:ext cx="11029615" cy="3524565"/>
          </a:xfrm>
        </p:spPr>
        <p:txBody>
          <a:bodyPr numCol="1" spcCol="540000">
            <a:noAutofit/>
          </a:bodyPr>
          <a:lstStyle/>
          <a:p>
            <a:pPr marL="360363" indent="-360363">
              <a:lnSpc>
                <a:spcPct val="90000"/>
              </a:lnSpc>
            </a:pPr>
            <a:r>
              <a:rPr lang="fr-CA" sz="2800"/>
              <a:t>Hésitation</a:t>
            </a:r>
          </a:p>
          <a:p>
            <a:pPr marL="360363" indent="-360363">
              <a:lnSpc>
                <a:spcPct val="90000"/>
              </a:lnSpc>
            </a:pPr>
            <a:r>
              <a:rPr lang="fr-CA" sz="2800"/>
              <a:t>Savoir rime avec pouvoir</a:t>
            </a:r>
          </a:p>
          <a:p>
            <a:pPr marL="360363" indent="-360363">
              <a:lnSpc>
                <a:spcPct val="90000"/>
              </a:lnSpc>
            </a:pPr>
            <a:r>
              <a:rPr lang="fr-CA" sz="2800"/>
              <a:t>Aucune obligation, mais l’employeur doit savoir ce qui se passe pour agir</a:t>
            </a:r>
          </a:p>
          <a:p>
            <a:pPr marL="360363" indent="-360363">
              <a:lnSpc>
                <a:spcPct val="90000"/>
              </a:lnSpc>
            </a:pPr>
            <a:r>
              <a:rPr lang="fr-CA" sz="2800"/>
              <a:t>Protections dans le processus de plainte</a:t>
            </a:r>
          </a:p>
          <a:p>
            <a:pPr marL="360363" indent="-360363">
              <a:lnSpc>
                <a:spcPct val="90000"/>
              </a:lnSpc>
            </a:pPr>
            <a:r>
              <a:rPr lang="fr-CA" sz="2800"/>
              <a:t>Assistance juridique pour connaître les options</a:t>
            </a:r>
          </a:p>
        </p:txBody>
      </p:sp>
    </p:spTree>
    <p:extLst>
      <p:ext uri="{BB962C8B-B14F-4D97-AF65-F5344CB8AC3E}">
        <p14:creationId xmlns:p14="http://schemas.microsoft.com/office/powerpoint/2010/main" val="3409159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11A865-9BBF-40F3-81A9-CC9403FB4E4E}"/>
              </a:ext>
            </a:extLst>
          </p:cNvPr>
          <p:cNvSpPr>
            <a:spLocks noGrp="1"/>
          </p:cNvSpPr>
          <p:nvPr>
            <p:ph type="sldNum" sz="quarter" idx="12"/>
            <p:custDataLst>
              <p:tags r:id="rId1"/>
            </p:custDataLst>
          </p:nvPr>
        </p:nvSpPr>
        <p:spPr/>
        <p:txBody>
          <a:bodyPr/>
          <a:lstStyle/>
          <a:p>
            <a:fld id="{3A98EE3D-8CD1-4C3F-BD1C-C98C9596463C}" type="slidenum">
              <a:rPr lang="fr-CA" smtClean="0"/>
              <a:t>24</a:t>
            </a:fld>
            <a:endParaRPr lang="fr-CA"/>
          </a:p>
        </p:txBody>
      </p:sp>
      <p:sp>
        <p:nvSpPr>
          <p:cNvPr id="3" name="Title 2">
            <a:extLst>
              <a:ext uri="{FF2B5EF4-FFF2-40B4-BE49-F238E27FC236}">
                <a16:creationId xmlns:a16="http://schemas.microsoft.com/office/drawing/2014/main" id="{8EAE04DB-45D3-450D-AE5B-892B94FA5D8E}"/>
              </a:ext>
            </a:extLst>
          </p:cNvPr>
          <p:cNvSpPr>
            <a:spLocks noGrp="1"/>
          </p:cNvSpPr>
          <p:nvPr>
            <p:ph type="title"/>
            <p:custDataLst>
              <p:tags r:id="rId2"/>
            </p:custDataLst>
          </p:nvPr>
        </p:nvSpPr>
        <p:spPr>
          <a:xfrm>
            <a:off x="581192" y="729658"/>
            <a:ext cx="11029616" cy="988332"/>
          </a:xfrm>
        </p:spPr>
        <p:txBody>
          <a:bodyPr/>
          <a:lstStyle/>
          <a:p>
            <a:r>
              <a:rPr lang="fr-CA"/>
              <a:t>Signalement à L’INTERNE – Options</a:t>
            </a:r>
          </a:p>
        </p:txBody>
      </p:sp>
      <p:sp>
        <p:nvSpPr>
          <p:cNvPr id="4" name="Content Placeholder 3">
            <a:extLst>
              <a:ext uri="{FF2B5EF4-FFF2-40B4-BE49-F238E27FC236}">
                <a16:creationId xmlns:a16="http://schemas.microsoft.com/office/drawing/2014/main" id="{7882C94F-127A-4D51-AF85-166254FE1409}"/>
              </a:ext>
            </a:extLst>
          </p:cNvPr>
          <p:cNvSpPr>
            <a:spLocks noGrp="1"/>
          </p:cNvSpPr>
          <p:nvPr>
            <p:ph sz="half" idx="1"/>
            <p:custDataLst>
              <p:tags r:id="rId3"/>
            </p:custDataLst>
          </p:nvPr>
        </p:nvSpPr>
        <p:spPr>
          <a:xfrm>
            <a:off x="412749" y="2315044"/>
            <a:ext cx="5923395" cy="3841009"/>
          </a:xfrm>
        </p:spPr>
        <p:txBody>
          <a:bodyPr>
            <a:normAutofit lnSpcReduction="10000"/>
          </a:bodyPr>
          <a:lstStyle/>
          <a:p>
            <a:pPr>
              <a:spcAft>
                <a:spcPts val="1800"/>
              </a:spcAft>
            </a:pPr>
            <a:r>
              <a:rPr lang="fr-CA" sz="2800" u="sng"/>
              <a:t>Si la victime se sent à l’aise et en sécurité</a:t>
            </a:r>
            <a:r>
              <a:rPr lang="fr-CA" sz="2800"/>
              <a:t>, elle peut discuter avec l’auteur du harcèlement.</a:t>
            </a:r>
          </a:p>
          <a:p>
            <a:pPr>
              <a:spcAft>
                <a:spcPts val="1800"/>
              </a:spcAft>
            </a:pPr>
            <a:r>
              <a:rPr lang="fr-CA" sz="2800"/>
              <a:t>Elle peut parler à un collègue ou à une personne de soutien.</a:t>
            </a:r>
          </a:p>
          <a:p>
            <a:pPr>
              <a:spcAft>
                <a:spcPts val="1800"/>
              </a:spcAft>
            </a:pPr>
            <a:r>
              <a:rPr lang="fr-CA" sz="2800"/>
              <a:t>Elle doit revoir la politique interne et suivre les étapes pour faire un signalement.</a:t>
            </a:r>
          </a:p>
        </p:txBody>
      </p:sp>
      <p:sp>
        <p:nvSpPr>
          <p:cNvPr id="5" name="Content Placeholder 4">
            <a:extLst>
              <a:ext uri="{FF2B5EF4-FFF2-40B4-BE49-F238E27FC236}">
                <a16:creationId xmlns:a16="http://schemas.microsoft.com/office/drawing/2014/main" id="{35348937-D2C8-4FB4-8A8B-5E15B18AA1E5}"/>
              </a:ext>
            </a:extLst>
          </p:cNvPr>
          <p:cNvSpPr>
            <a:spLocks noGrp="1"/>
          </p:cNvSpPr>
          <p:nvPr>
            <p:ph sz="half" idx="2"/>
            <p:custDataLst>
              <p:tags r:id="rId4"/>
            </p:custDataLst>
          </p:nvPr>
        </p:nvSpPr>
        <p:spPr>
          <a:xfrm>
            <a:off x="6232358" y="2315044"/>
            <a:ext cx="5923395" cy="4014636"/>
          </a:xfrm>
        </p:spPr>
        <p:txBody>
          <a:bodyPr anchor="t" anchorCtr="0">
            <a:noAutofit/>
          </a:bodyPr>
          <a:lstStyle/>
          <a:p>
            <a:pPr>
              <a:spcBef>
                <a:spcPts val="1800"/>
              </a:spcBef>
              <a:spcAft>
                <a:spcPts val="1800"/>
              </a:spcAft>
            </a:pPr>
            <a:r>
              <a:rPr lang="fr-CA" sz="2800"/>
              <a:t>Elle peut porter plainte par écrit auprès de l’employeur.</a:t>
            </a:r>
          </a:p>
          <a:p>
            <a:pPr>
              <a:spcBef>
                <a:spcPts val="1800"/>
              </a:spcBef>
              <a:spcAft>
                <a:spcPts val="1800"/>
              </a:spcAft>
            </a:pPr>
            <a:r>
              <a:rPr lang="fr-CA" sz="2800"/>
              <a:t>Elle doit consigner les étapes officielles de signalement franchies.</a:t>
            </a:r>
          </a:p>
          <a:p>
            <a:pPr>
              <a:spcBef>
                <a:spcPts val="1800"/>
              </a:spcBef>
              <a:spcAft>
                <a:spcPts val="1800"/>
              </a:spcAft>
            </a:pPr>
            <a:r>
              <a:rPr lang="fr-CA" sz="2800"/>
              <a:t>Elle peut insister pour qu’il y ait une enquête, un rapport et des conséquences.</a:t>
            </a:r>
          </a:p>
        </p:txBody>
      </p:sp>
      <p:pic>
        <p:nvPicPr>
          <p:cNvPr id="6" name="Picture 5" descr="A black and white logo&#10;&#10;Description automatically generated with low confidence">
            <a:extLst>
              <a:ext uri="{FF2B5EF4-FFF2-40B4-BE49-F238E27FC236}">
                <a16:creationId xmlns:a16="http://schemas.microsoft.com/office/drawing/2014/main" id="{70FB0355-D547-45BE-BC0A-68E602165A65}"/>
              </a:ext>
            </a:extLst>
          </p:cNvPr>
          <p:cNvPicPr>
            <a:picLocks noChangeAspect="1"/>
          </p:cNvPicPr>
          <p:nvPr>
            <p:custDataLst>
              <p:tags r:id="rId5"/>
            </p:custDataLst>
          </p:nvPr>
        </p:nvPicPr>
        <p:blipFill>
          <a:blip r:embed="rId8"/>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542685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custDataLst>
              <p:tags r:id="rId1"/>
            </p:custDataLst>
          </p:nvPr>
        </p:nvSpPr>
        <p:spPr/>
        <p:txBody>
          <a:bodyPr/>
          <a:lstStyle/>
          <a:p>
            <a:fld id="{F603CDE5-C1D8-4EDD-870F-A498BAFA520F}" type="slidenum">
              <a:rPr lang="fr-CA" smtClean="0"/>
              <a:t>25</a:t>
            </a:fld>
            <a:endParaRPr lang="fr-CA"/>
          </a:p>
        </p:txBody>
      </p:sp>
      <p:sp>
        <p:nvSpPr>
          <p:cNvPr id="4" name="Title 3"/>
          <p:cNvSpPr>
            <a:spLocks noGrp="1"/>
          </p:cNvSpPr>
          <p:nvPr>
            <p:ph type="title"/>
            <p:custDataLst>
              <p:tags r:id="rId2"/>
            </p:custDataLst>
          </p:nvPr>
        </p:nvSpPr>
        <p:spPr/>
        <p:txBody>
          <a:bodyPr/>
          <a:lstStyle/>
          <a:p>
            <a:r>
              <a:rPr lang="fr-CA"/>
              <a:t>SIGNALEMENT À L’INTERNE</a:t>
            </a:r>
          </a:p>
        </p:txBody>
      </p:sp>
      <p:sp>
        <p:nvSpPr>
          <p:cNvPr id="5" name="Text Placeholder 4"/>
          <p:cNvSpPr>
            <a:spLocks noGrp="1"/>
          </p:cNvSpPr>
          <p:nvPr>
            <p:ph type="body" idx="1"/>
            <p:custDataLst>
              <p:tags r:id="rId3"/>
            </p:custDataLst>
          </p:nvPr>
        </p:nvSpPr>
        <p:spPr/>
        <p:txBody>
          <a:bodyPr/>
          <a:lstStyle/>
          <a:p>
            <a:r>
              <a:rPr lang="fr-CA" sz="3200" b="1"/>
              <a:t>Pour</a:t>
            </a:r>
          </a:p>
        </p:txBody>
      </p:sp>
      <p:sp>
        <p:nvSpPr>
          <p:cNvPr id="6" name="Content Placeholder 5"/>
          <p:cNvSpPr>
            <a:spLocks noGrp="1"/>
          </p:cNvSpPr>
          <p:nvPr>
            <p:ph sz="half" idx="2"/>
            <p:custDataLst>
              <p:tags r:id="rId4"/>
            </p:custDataLst>
          </p:nvPr>
        </p:nvSpPr>
        <p:spPr>
          <a:xfrm>
            <a:off x="581194" y="2926052"/>
            <a:ext cx="5514806" cy="3202290"/>
          </a:xfrm>
        </p:spPr>
        <p:txBody>
          <a:bodyPr>
            <a:normAutofit lnSpcReduction="10000"/>
          </a:bodyPr>
          <a:lstStyle/>
          <a:p>
            <a:pPr>
              <a:spcBef>
                <a:spcPts val="0"/>
              </a:spcBef>
            </a:pPr>
            <a:r>
              <a:rPr lang="fr-CA" sz="2600"/>
              <a:t>Protection : les représailles sont illégales</a:t>
            </a:r>
          </a:p>
          <a:p>
            <a:pPr>
              <a:spcBef>
                <a:spcPts val="0"/>
              </a:spcBef>
            </a:pPr>
            <a:r>
              <a:rPr lang="fr-CA" sz="2600"/>
              <a:t>Confidentialité</a:t>
            </a:r>
          </a:p>
          <a:p>
            <a:pPr>
              <a:spcBef>
                <a:spcPts val="0"/>
              </a:spcBef>
            </a:pPr>
            <a:r>
              <a:rPr lang="fr-CA" sz="2600"/>
              <a:t>Obligation de l’employeur d’enquêter</a:t>
            </a:r>
          </a:p>
          <a:p>
            <a:pPr>
              <a:spcBef>
                <a:spcPts val="0"/>
              </a:spcBef>
            </a:pPr>
            <a:r>
              <a:rPr lang="fr-CA" sz="2600"/>
              <a:t>Sentiment positif</a:t>
            </a:r>
          </a:p>
          <a:p>
            <a:pPr>
              <a:spcBef>
                <a:spcPts val="0"/>
              </a:spcBef>
            </a:pPr>
            <a:r>
              <a:rPr lang="fr-CA" sz="2600"/>
              <a:t>Incitatif pour les autres</a:t>
            </a:r>
          </a:p>
          <a:p>
            <a:pPr>
              <a:spcBef>
                <a:spcPts val="0"/>
              </a:spcBef>
            </a:pPr>
            <a:r>
              <a:rPr lang="fr-CA" sz="2600"/>
              <a:t>Possibilité que la situation s’améliore</a:t>
            </a:r>
          </a:p>
          <a:p>
            <a:endParaRPr lang="fr-CA"/>
          </a:p>
        </p:txBody>
      </p:sp>
      <p:sp>
        <p:nvSpPr>
          <p:cNvPr id="7" name="Text Placeholder 6"/>
          <p:cNvSpPr>
            <a:spLocks noGrp="1"/>
          </p:cNvSpPr>
          <p:nvPr>
            <p:ph type="body" sz="quarter" idx="3"/>
            <p:custDataLst>
              <p:tags r:id="rId5"/>
            </p:custDataLst>
          </p:nvPr>
        </p:nvSpPr>
        <p:spPr/>
        <p:txBody>
          <a:bodyPr/>
          <a:lstStyle/>
          <a:p>
            <a:r>
              <a:rPr lang="fr-CA" sz="3200" b="1"/>
              <a:t>Contre</a:t>
            </a:r>
          </a:p>
        </p:txBody>
      </p:sp>
      <p:sp>
        <p:nvSpPr>
          <p:cNvPr id="8" name="Content Placeholder 7"/>
          <p:cNvSpPr>
            <a:spLocks noGrp="1"/>
          </p:cNvSpPr>
          <p:nvPr>
            <p:ph sz="quarter" idx="4"/>
            <p:custDataLst>
              <p:tags r:id="rId6"/>
            </p:custDataLst>
          </p:nvPr>
        </p:nvSpPr>
        <p:spPr>
          <a:xfrm>
            <a:off x="6217709" y="2926052"/>
            <a:ext cx="5514806" cy="3202290"/>
          </a:xfrm>
        </p:spPr>
        <p:txBody>
          <a:bodyPr>
            <a:noAutofit/>
          </a:bodyPr>
          <a:lstStyle/>
          <a:p>
            <a:pPr>
              <a:spcBef>
                <a:spcPts val="0"/>
              </a:spcBef>
            </a:pPr>
            <a:r>
              <a:rPr lang="fr-CA" sz="2300"/>
              <a:t>Représailles possibles de l’employeur ou des collègues</a:t>
            </a:r>
          </a:p>
          <a:p>
            <a:pPr>
              <a:spcBef>
                <a:spcPts val="0"/>
              </a:spcBef>
            </a:pPr>
            <a:r>
              <a:rPr lang="fr-CA" sz="2300"/>
              <a:t>Risque que le climat de travail s’envenime</a:t>
            </a:r>
          </a:p>
          <a:p>
            <a:pPr>
              <a:spcBef>
                <a:spcPts val="0"/>
              </a:spcBef>
            </a:pPr>
            <a:r>
              <a:rPr lang="fr-CA" sz="2300"/>
              <a:t>Risque que l’employeur ou le gestionnaire ne prenne pas la plainte au sérieux</a:t>
            </a:r>
          </a:p>
          <a:p>
            <a:pPr>
              <a:spcBef>
                <a:spcPts val="0"/>
              </a:spcBef>
            </a:pPr>
            <a:r>
              <a:rPr lang="fr-CA" sz="2300"/>
              <a:t>Problème d’atteinte à la vie privée dans les milieux de travail et communautés de petite taille</a:t>
            </a:r>
          </a:p>
        </p:txBody>
      </p:sp>
      <p:pic>
        <p:nvPicPr>
          <p:cNvPr id="9" name="Picture 5" descr="A black and white logo&#10;&#10;Description automatically generated with low confidence">
            <a:extLst>
              <a:ext uri="{FF2B5EF4-FFF2-40B4-BE49-F238E27FC236}">
                <a16:creationId xmlns:a16="http://schemas.microsoft.com/office/drawing/2014/main" id="{C444E984-1C58-423D-AF26-C45504C0D005}"/>
              </a:ext>
            </a:extLst>
          </p:cNvPr>
          <p:cNvPicPr>
            <a:picLocks noChangeAspect="1"/>
          </p:cNvPicPr>
          <p:nvPr>
            <p:custDataLst>
              <p:tags r:id="rId7"/>
            </p:custDataLst>
          </p:nvPr>
        </p:nvPicPr>
        <p:blipFill>
          <a:blip r:embed="rId10"/>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3866572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0E16F7-FE36-4179-A0A4-781FA1837F88}"/>
              </a:ext>
            </a:extLst>
          </p:cNvPr>
          <p:cNvSpPr>
            <a:spLocks noGrp="1"/>
          </p:cNvSpPr>
          <p:nvPr>
            <p:ph type="sldNum" sz="quarter" idx="12"/>
            <p:custDataLst>
              <p:tags r:id="rId1"/>
            </p:custDataLst>
          </p:nvPr>
        </p:nvSpPr>
        <p:spPr/>
        <p:txBody>
          <a:bodyPr/>
          <a:lstStyle/>
          <a:p>
            <a:fld id="{3A98EE3D-8CD1-4C3F-BD1C-C98C9596463C}" type="slidenum">
              <a:rPr lang="fr-CA" smtClean="0"/>
              <a:t>26</a:t>
            </a:fld>
            <a:endParaRPr lang="fr-CA"/>
          </a:p>
        </p:txBody>
      </p:sp>
      <p:sp>
        <p:nvSpPr>
          <p:cNvPr id="4" name="Title 3">
            <a:extLst>
              <a:ext uri="{FF2B5EF4-FFF2-40B4-BE49-F238E27FC236}">
                <a16:creationId xmlns:a16="http://schemas.microsoft.com/office/drawing/2014/main" id="{CCE352CF-C02F-40D1-98E2-087E1D137285}"/>
              </a:ext>
            </a:extLst>
          </p:cNvPr>
          <p:cNvSpPr>
            <a:spLocks noGrp="1"/>
          </p:cNvSpPr>
          <p:nvPr>
            <p:ph type="title"/>
            <p:custDataLst>
              <p:tags r:id="rId2"/>
            </p:custDataLst>
          </p:nvPr>
        </p:nvSpPr>
        <p:spPr/>
        <p:txBody>
          <a:bodyPr>
            <a:normAutofit/>
          </a:bodyPr>
          <a:lstStyle/>
          <a:p>
            <a:r>
              <a:rPr lang="fr-CA" sz="3600"/>
              <a:t>SIGNALEMENT À L’EXTERNE – Options</a:t>
            </a:r>
          </a:p>
        </p:txBody>
      </p:sp>
      <p:sp>
        <p:nvSpPr>
          <p:cNvPr id="5" name="Content Placeholder 4">
            <a:extLst>
              <a:ext uri="{FF2B5EF4-FFF2-40B4-BE49-F238E27FC236}">
                <a16:creationId xmlns:a16="http://schemas.microsoft.com/office/drawing/2014/main" id="{D0D2450D-A980-4D55-A53E-3C07ABF82CF5}"/>
              </a:ext>
            </a:extLst>
          </p:cNvPr>
          <p:cNvSpPr>
            <a:spLocks noGrp="1"/>
          </p:cNvSpPr>
          <p:nvPr>
            <p:ph idx="1"/>
            <p:custDataLst>
              <p:tags r:id="rId3"/>
            </p:custDataLst>
          </p:nvPr>
        </p:nvSpPr>
        <p:spPr>
          <a:xfrm>
            <a:off x="581192" y="2188028"/>
            <a:ext cx="11137566" cy="4235885"/>
          </a:xfrm>
        </p:spPr>
        <p:txBody>
          <a:bodyPr>
            <a:normAutofit fontScale="77500" lnSpcReduction="20000"/>
          </a:bodyPr>
          <a:lstStyle/>
          <a:p>
            <a:r>
              <a:rPr lang="fr-CA" sz="3200"/>
              <a:t>Consulter une clinique juridique communautaire</a:t>
            </a:r>
          </a:p>
          <a:p>
            <a:r>
              <a:rPr lang="fr-CA" sz="3200"/>
              <a:t>Centre d’assistance juridique en matière de droits de la personne</a:t>
            </a:r>
          </a:p>
          <a:p>
            <a:r>
              <a:rPr lang="fr-CA" sz="3200"/>
              <a:t>Communiquer avec la police – harcèlement criminel ou agression sexuelle</a:t>
            </a:r>
          </a:p>
          <a:p>
            <a:r>
              <a:rPr lang="fr-CA" sz="3200"/>
              <a:t>Commission de la sécurité professionnelle et de l’assurance contre les accidents du travail (CSPAAT)</a:t>
            </a:r>
          </a:p>
          <a:p>
            <a:r>
              <a:rPr lang="fr-CA" sz="3200"/>
              <a:t>Ministère du Travail, de la Formation et du Développement des compétences</a:t>
            </a:r>
          </a:p>
          <a:p>
            <a:r>
              <a:rPr lang="fr-CA" sz="3200"/>
              <a:t>Tribunal des droits de la personne de l’Ontario (TDPO)</a:t>
            </a:r>
          </a:p>
          <a:p>
            <a:r>
              <a:rPr lang="fr-CA" sz="3200"/>
              <a:t>Consulter le syndicat, le cas échéant</a:t>
            </a:r>
          </a:p>
          <a:p>
            <a:r>
              <a:rPr lang="fr-CA" sz="3200"/>
              <a:t>Cour des petites créances ou Cour supérieure de justice</a:t>
            </a:r>
          </a:p>
          <a:p>
            <a:pPr marL="0" indent="0">
              <a:buNone/>
            </a:pPr>
            <a:endParaRPr lang="fr-CA"/>
          </a:p>
        </p:txBody>
      </p:sp>
    </p:spTree>
    <p:extLst>
      <p:ext uri="{BB962C8B-B14F-4D97-AF65-F5344CB8AC3E}">
        <p14:creationId xmlns:p14="http://schemas.microsoft.com/office/powerpoint/2010/main" val="2889417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custDataLst>
              <p:tags r:id="rId1"/>
            </p:custDataLst>
          </p:nvPr>
        </p:nvSpPr>
        <p:spPr/>
        <p:txBody>
          <a:bodyPr/>
          <a:lstStyle/>
          <a:p>
            <a:fld id="{F603CDE5-C1D8-4EDD-870F-A498BAFA520F}" type="slidenum">
              <a:rPr lang="fr-CA" smtClean="0"/>
              <a:t>27</a:t>
            </a:fld>
            <a:endParaRPr lang="fr-CA"/>
          </a:p>
        </p:txBody>
      </p:sp>
      <p:sp>
        <p:nvSpPr>
          <p:cNvPr id="4" name="Title 3"/>
          <p:cNvSpPr>
            <a:spLocks noGrp="1"/>
          </p:cNvSpPr>
          <p:nvPr>
            <p:ph type="title"/>
            <p:custDataLst>
              <p:tags r:id="rId2"/>
            </p:custDataLst>
          </p:nvPr>
        </p:nvSpPr>
        <p:spPr/>
        <p:txBody>
          <a:bodyPr/>
          <a:lstStyle/>
          <a:p>
            <a:r>
              <a:rPr lang="fr-CA"/>
              <a:t>SIGNALEMENT À L’externe</a:t>
            </a:r>
          </a:p>
        </p:txBody>
      </p:sp>
      <p:sp>
        <p:nvSpPr>
          <p:cNvPr id="5" name="Text Placeholder 4"/>
          <p:cNvSpPr>
            <a:spLocks noGrp="1"/>
          </p:cNvSpPr>
          <p:nvPr>
            <p:ph type="body" idx="1"/>
            <p:custDataLst>
              <p:tags r:id="rId3"/>
            </p:custDataLst>
          </p:nvPr>
        </p:nvSpPr>
        <p:spPr/>
        <p:txBody>
          <a:bodyPr/>
          <a:lstStyle/>
          <a:p>
            <a:r>
              <a:rPr lang="fr-CA" sz="3200"/>
              <a:t>Pour</a:t>
            </a:r>
          </a:p>
        </p:txBody>
      </p:sp>
      <p:sp>
        <p:nvSpPr>
          <p:cNvPr id="6" name="Content Placeholder 5"/>
          <p:cNvSpPr>
            <a:spLocks noGrp="1"/>
          </p:cNvSpPr>
          <p:nvPr>
            <p:ph sz="half" idx="2"/>
            <p:custDataLst>
              <p:tags r:id="rId4"/>
            </p:custDataLst>
          </p:nvPr>
        </p:nvSpPr>
        <p:spPr>
          <a:xfrm>
            <a:off x="581193" y="2926052"/>
            <a:ext cx="6091981" cy="3454428"/>
          </a:xfrm>
        </p:spPr>
        <p:txBody>
          <a:bodyPr>
            <a:noAutofit/>
          </a:bodyPr>
          <a:lstStyle/>
          <a:p>
            <a:r>
              <a:rPr lang="fr-CA" sz="2600"/>
              <a:t>Pouvoirs accrus pour régler le problème</a:t>
            </a:r>
          </a:p>
          <a:p>
            <a:r>
              <a:rPr lang="fr-CA" sz="2600"/>
              <a:t>Possibilité que la plainte soit davantage prise au sérieux par l’employeur</a:t>
            </a:r>
          </a:p>
          <a:p>
            <a:r>
              <a:rPr lang="fr-CA" sz="2600"/>
              <a:t>Ordonnance d’indemnisation ou d’arrêt du comportement à l’origine du signalement</a:t>
            </a:r>
          </a:p>
          <a:p>
            <a:r>
              <a:rPr lang="fr-CA" sz="2600"/>
              <a:t>Sensibilisation à l’égard du harcèlement sexuel en milieu de travail</a:t>
            </a:r>
          </a:p>
        </p:txBody>
      </p:sp>
      <p:sp>
        <p:nvSpPr>
          <p:cNvPr id="7" name="Text Placeholder 6"/>
          <p:cNvSpPr>
            <a:spLocks noGrp="1"/>
          </p:cNvSpPr>
          <p:nvPr>
            <p:ph type="body" sz="quarter" idx="3"/>
            <p:custDataLst>
              <p:tags r:id="rId5"/>
            </p:custDataLst>
          </p:nvPr>
        </p:nvSpPr>
        <p:spPr/>
        <p:txBody>
          <a:bodyPr/>
          <a:lstStyle/>
          <a:p>
            <a:r>
              <a:rPr lang="fr-CA" sz="3200"/>
              <a:t>             Contre</a:t>
            </a:r>
          </a:p>
        </p:txBody>
      </p:sp>
      <p:sp>
        <p:nvSpPr>
          <p:cNvPr id="8" name="Content Placeholder 7"/>
          <p:cNvSpPr>
            <a:spLocks noGrp="1"/>
          </p:cNvSpPr>
          <p:nvPr>
            <p:ph sz="quarter" idx="4"/>
            <p:custDataLst>
              <p:tags r:id="rId6"/>
            </p:custDataLst>
          </p:nvPr>
        </p:nvSpPr>
        <p:spPr>
          <a:xfrm>
            <a:off x="6867747" y="2922994"/>
            <a:ext cx="4743059" cy="3342401"/>
          </a:xfrm>
        </p:spPr>
        <p:txBody>
          <a:bodyPr>
            <a:normAutofit/>
          </a:bodyPr>
          <a:lstStyle/>
          <a:p>
            <a:r>
              <a:rPr lang="fr-CA" sz="2600"/>
              <a:t>Obligation de parler de la situation à plus de gens</a:t>
            </a:r>
          </a:p>
          <a:p>
            <a:r>
              <a:rPr lang="fr-CA" sz="2600"/>
              <a:t>Longueur du processus</a:t>
            </a:r>
          </a:p>
          <a:p>
            <a:r>
              <a:rPr lang="fr-CA" sz="2600"/>
              <a:t>Crainte de ne pas être cru</a:t>
            </a:r>
          </a:p>
          <a:p>
            <a:r>
              <a:rPr lang="fr-CA" sz="2600"/>
              <a:t>Stigmatisation sociale et culturelle</a:t>
            </a:r>
          </a:p>
        </p:txBody>
      </p:sp>
      <p:pic>
        <p:nvPicPr>
          <p:cNvPr id="9" name="Picture 5" descr="A black and white logo&#10;&#10;Description automatically generated with low confidence">
            <a:extLst>
              <a:ext uri="{FF2B5EF4-FFF2-40B4-BE49-F238E27FC236}">
                <a16:creationId xmlns:a16="http://schemas.microsoft.com/office/drawing/2014/main" id="{4D013EEC-FCBC-4248-A582-B232E0EDD579}"/>
              </a:ext>
            </a:extLst>
          </p:cNvPr>
          <p:cNvPicPr>
            <a:picLocks noChangeAspect="1"/>
          </p:cNvPicPr>
          <p:nvPr>
            <p:custDataLst>
              <p:tags r:id="rId7"/>
            </p:custDataLst>
          </p:nvPr>
        </p:nvPicPr>
        <p:blipFill>
          <a:blip r:embed="rId10"/>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4105991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2BD5CD-FE0A-435A-88F4-C85979451FBF}"/>
              </a:ext>
            </a:extLst>
          </p:cNvPr>
          <p:cNvSpPr>
            <a:spLocks noGrp="1"/>
          </p:cNvSpPr>
          <p:nvPr>
            <p:ph type="sldNum" sz="quarter" idx="12"/>
            <p:custDataLst>
              <p:tags r:id="rId1"/>
            </p:custDataLst>
          </p:nvPr>
        </p:nvSpPr>
        <p:spPr>
          <a:xfrm>
            <a:off x="10795363" y="6423914"/>
            <a:ext cx="1052510" cy="365125"/>
          </a:xfrm>
        </p:spPr>
        <p:txBody>
          <a:bodyPr anchor="ctr">
            <a:normAutofit/>
          </a:bodyPr>
          <a:lstStyle/>
          <a:p>
            <a:pPr>
              <a:spcAft>
                <a:spcPts val="600"/>
              </a:spcAft>
            </a:pPr>
            <a:fld id="{F603CDE5-C1D8-4EDD-870F-A498BAFA520F}" type="slidenum">
              <a:rPr lang="fr-CA" smtClean="0"/>
              <a:pPr>
                <a:spcAft>
                  <a:spcPts val="600"/>
                </a:spcAft>
              </a:pPr>
              <a:t>28</a:t>
            </a:fld>
            <a:endParaRPr lang="fr-CA"/>
          </a:p>
        </p:txBody>
      </p:sp>
      <p:sp>
        <p:nvSpPr>
          <p:cNvPr id="4" name="Title 3">
            <a:extLst>
              <a:ext uri="{FF2B5EF4-FFF2-40B4-BE49-F238E27FC236}">
                <a16:creationId xmlns:a16="http://schemas.microsoft.com/office/drawing/2014/main" id="{262B8B63-820C-4F4B-9D8C-FA49920100AA}"/>
              </a:ext>
            </a:extLst>
          </p:cNvPr>
          <p:cNvSpPr>
            <a:spLocks noGrp="1"/>
          </p:cNvSpPr>
          <p:nvPr>
            <p:ph type="title"/>
            <p:custDataLst>
              <p:tags r:id="rId2"/>
            </p:custDataLst>
          </p:nvPr>
        </p:nvSpPr>
        <p:spPr>
          <a:xfrm>
            <a:off x="581193" y="729658"/>
            <a:ext cx="11029616" cy="988332"/>
          </a:xfrm>
        </p:spPr>
        <p:txBody>
          <a:bodyPr anchor="b">
            <a:normAutofit/>
          </a:bodyPr>
          <a:lstStyle/>
          <a:p>
            <a:r>
              <a:rPr lang="fr-CA"/>
              <a:t>Activité 2 – Mises en situation</a:t>
            </a:r>
          </a:p>
        </p:txBody>
      </p:sp>
      <p:sp>
        <p:nvSpPr>
          <p:cNvPr id="6" name="Text Placeholder 5">
            <a:extLst>
              <a:ext uri="{FF2B5EF4-FFF2-40B4-BE49-F238E27FC236}">
                <a16:creationId xmlns:a16="http://schemas.microsoft.com/office/drawing/2014/main" id="{EA58F096-46A3-4EB4-950C-04CC7361A037}"/>
              </a:ext>
            </a:extLst>
          </p:cNvPr>
          <p:cNvSpPr>
            <a:spLocks noGrp="1"/>
          </p:cNvSpPr>
          <p:nvPr>
            <p:ph sz="half" idx="1"/>
            <p:custDataLst>
              <p:tags r:id="rId3"/>
            </p:custDataLst>
          </p:nvPr>
        </p:nvSpPr>
        <p:spPr>
          <a:xfrm>
            <a:off x="581193" y="2228003"/>
            <a:ext cx="6577596" cy="4195911"/>
          </a:xfrm>
        </p:spPr>
        <p:txBody>
          <a:bodyPr anchor="ctr">
            <a:normAutofit/>
          </a:bodyPr>
          <a:lstStyle/>
          <a:p>
            <a:r>
              <a:rPr lang="fr-CA" sz="2800">
                <a:solidFill>
                  <a:srgbClr val="000000"/>
                </a:solidFill>
                <a:latin typeface="Tahoma" panose="020B0604030504040204" pitchFamily="34" charset="0"/>
              </a:rPr>
              <a:t>Une cliente appelle pour parler d’une situation qu’elle a vécue au travail, en dehors des heures d’ouverture. Son collègue a fait des bruits de nature sexuelle à son endroit lorsqu’elle se changeait dans le vestiaire avant de quitter le travail. Personne d’autre n’était présent. Que lui conseilleriez-vous? </a:t>
            </a:r>
          </a:p>
        </p:txBody>
      </p:sp>
      <p:pic>
        <p:nvPicPr>
          <p:cNvPr id="12" name="Picture Placeholder 11">
            <a:extLst>
              <a:ext uri="{FF2B5EF4-FFF2-40B4-BE49-F238E27FC236}">
                <a16:creationId xmlns:a16="http://schemas.microsoft.com/office/drawing/2014/main" id="{29E16458-0C9B-4162-8A08-7C0E3BE746CB}"/>
              </a:ext>
            </a:extLst>
          </p:cNvPr>
          <p:cNvPicPr>
            <a:picLocks noGrp="1" noChangeAspect="1"/>
          </p:cNvPicPr>
          <p:nvPr>
            <p:ph sz="half" idx="2"/>
            <p:custDataLst>
              <p:tags r:id="rId4"/>
            </p:custDataLst>
          </p:nvPr>
        </p:nvPicPr>
        <p:blipFill>
          <a:blip r:embed="rId9">
            <a:extLst>
              <a:ext uri="{837473B0-CC2E-450A-ABE3-18F120FF3D39}">
                <a1611:picAttrSrcUrl xmlns:a1611="http://schemas.microsoft.com/office/drawing/2016/11/main" r:id="rId10"/>
              </a:ext>
            </a:extLst>
          </a:blip>
          <a:stretch/>
        </p:blipFill>
        <p:spPr>
          <a:xfrm>
            <a:off x="7158789" y="2519479"/>
            <a:ext cx="4452020" cy="2861403"/>
          </a:xfrm>
          <a:noFill/>
        </p:spPr>
      </p:pic>
      <p:sp>
        <p:nvSpPr>
          <p:cNvPr id="5" name="TextBox 4">
            <a:extLst>
              <a:ext uri="{FF2B5EF4-FFF2-40B4-BE49-F238E27FC236}">
                <a16:creationId xmlns:a16="http://schemas.microsoft.com/office/drawing/2014/main" id="{291B02C4-018B-421F-B4FC-08F76FC26158}"/>
              </a:ext>
            </a:extLst>
          </p:cNvPr>
          <p:cNvSpPr txBox="1"/>
          <p:nvPr>
            <p:custDataLst>
              <p:tags r:id="rId5"/>
            </p:custDataLst>
          </p:nvPr>
        </p:nvSpPr>
        <p:spPr>
          <a:xfrm>
            <a:off x="9020035" y="5369519"/>
            <a:ext cx="2590774" cy="200055"/>
          </a:xfrm>
          <a:prstGeom prst="rect">
            <a:avLst/>
          </a:prstGeom>
          <a:solidFill>
            <a:srgbClr val="000000"/>
          </a:solidFill>
        </p:spPr>
        <p:txBody>
          <a:bodyPr wrap="none" rtlCol="0">
            <a:spAutoFit/>
          </a:bodyPr>
          <a:lstStyle/>
          <a:p>
            <a:pPr algn="r">
              <a:spcAft>
                <a:spcPts val="600"/>
              </a:spcAft>
            </a:pPr>
            <a:r>
              <a:rPr lang="fr-CA" sz="700">
                <a:solidFill>
                  <a:srgbClr val="FFFFFF"/>
                </a:solidFill>
                <a:hlinkClick r:id="rId10" tooltip="https://www.peoplematters.in/article/diversity/sexual-harassment-workplace-act-indian-corporates-still-not-at-ease-15762">
                  <a:extLst>
                    <a:ext uri="{A12FA001-AC4F-418D-AE19-62706E023703}">
                      <ahyp:hlinkClr xmlns:ahyp="http://schemas.microsoft.com/office/drawing/2018/hyperlinkcolor" val="tx"/>
                    </a:ext>
                  </a:extLst>
                </a:hlinkClick>
              </a:rPr>
              <a:t>Image</a:t>
            </a:r>
            <a:r>
              <a:rPr lang="fr-CA" sz="700">
                <a:solidFill>
                  <a:srgbClr val="FFFFFF"/>
                </a:solidFill>
              </a:rPr>
              <a:t> d’un auteur inconnu protégée par la licence </a:t>
            </a:r>
            <a:r>
              <a:rPr lang="fr-CA" sz="700">
                <a:solidFill>
                  <a:srgbClr val="FFFFFF"/>
                </a:solidFill>
                <a:hlinkClick r:id="rId11" tooltip="https://creativecommons.org/licenses/by-nc-sa/3.0/">
                  <a:extLst>
                    <a:ext uri="{A12FA001-AC4F-418D-AE19-62706E023703}">
                      <ahyp:hlinkClr xmlns:ahyp="http://schemas.microsoft.com/office/drawing/2018/hyperlinkcolor" val="tx"/>
                    </a:ext>
                  </a:extLst>
                </a:hlinkClick>
              </a:rPr>
              <a:t>CC BY-SA-NC</a:t>
            </a:r>
            <a:endParaRPr lang="fr-CA" sz="700">
              <a:solidFill>
                <a:srgbClr val="FFFFFF"/>
              </a:solidFill>
            </a:endParaRPr>
          </a:p>
        </p:txBody>
      </p:sp>
      <p:pic>
        <p:nvPicPr>
          <p:cNvPr id="7" name="Picture 5" descr="A black and white logo&#10;&#10;Description automatically generated with low confidence">
            <a:extLst>
              <a:ext uri="{FF2B5EF4-FFF2-40B4-BE49-F238E27FC236}">
                <a16:creationId xmlns:a16="http://schemas.microsoft.com/office/drawing/2014/main" id="{23C60C07-32C7-4135-AC00-611ED3598E3B}"/>
              </a:ext>
            </a:extLst>
          </p:cNvPr>
          <p:cNvPicPr>
            <a:picLocks noChangeAspect="1"/>
          </p:cNvPicPr>
          <p:nvPr>
            <p:custDataLst>
              <p:tags r:id="rId6"/>
            </p:custDataLst>
          </p:nvPr>
        </p:nvPicPr>
        <p:blipFill>
          <a:blip r:embed="rId12"/>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608015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9EF486-AFE3-403C-9FD4-C4294FB36605}"/>
              </a:ext>
            </a:extLst>
          </p:cNvPr>
          <p:cNvSpPr>
            <a:spLocks noGrp="1"/>
          </p:cNvSpPr>
          <p:nvPr>
            <p:ph type="sldNum" sz="quarter" idx="12"/>
            <p:custDataLst>
              <p:tags r:id="rId1"/>
            </p:custDataLst>
          </p:nvPr>
        </p:nvSpPr>
        <p:spPr/>
        <p:txBody>
          <a:bodyPr/>
          <a:lstStyle/>
          <a:p>
            <a:fld id="{3A98EE3D-8CD1-4C3F-BD1C-C98C9596463C}" type="slidenum">
              <a:rPr lang="fr-CA" smtClean="0"/>
              <a:t>29</a:t>
            </a:fld>
            <a:endParaRPr lang="fr-CA"/>
          </a:p>
        </p:txBody>
      </p:sp>
      <p:sp>
        <p:nvSpPr>
          <p:cNvPr id="4" name="Title 3">
            <a:extLst>
              <a:ext uri="{FF2B5EF4-FFF2-40B4-BE49-F238E27FC236}">
                <a16:creationId xmlns:a16="http://schemas.microsoft.com/office/drawing/2014/main" id="{D3774CBA-45AE-49C0-B9DB-00E6B4632DA1}"/>
              </a:ext>
            </a:extLst>
          </p:cNvPr>
          <p:cNvSpPr>
            <a:spLocks noGrp="1"/>
          </p:cNvSpPr>
          <p:nvPr>
            <p:ph type="title"/>
            <p:custDataLst>
              <p:tags r:id="rId2"/>
            </p:custDataLst>
          </p:nvPr>
        </p:nvSpPr>
        <p:spPr/>
        <p:txBody>
          <a:bodyPr/>
          <a:lstStyle/>
          <a:p>
            <a:r>
              <a:rPr lang="fr-CA"/>
              <a:t>Questions</a:t>
            </a:r>
          </a:p>
        </p:txBody>
      </p:sp>
      <p:sp>
        <p:nvSpPr>
          <p:cNvPr id="5" name="Content Placeholder 4">
            <a:extLst>
              <a:ext uri="{FF2B5EF4-FFF2-40B4-BE49-F238E27FC236}">
                <a16:creationId xmlns:a16="http://schemas.microsoft.com/office/drawing/2014/main" id="{9567A6D1-155B-43D5-BD07-0718A6EF84B5}"/>
              </a:ext>
            </a:extLst>
          </p:cNvPr>
          <p:cNvSpPr>
            <a:spLocks noGrp="1"/>
          </p:cNvSpPr>
          <p:nvPr>
            <p:ph idx="1"/>
            <p:custDataLst>
              <p:tags r:id="rId3"/>
            </p:custDataLst>
          </p:nvPr>
        </p:nvSpPr>
        <p:spPr/>
        <p:txBody>
          <a:bodyPr/>
          <a:lstStyle/>
          <a:p>
            <a:pPr marL="0" indent="0">
              <a:buNone/>
            </a:pPr>
            <a:r>
              <a:rPr lang="fr-CA" sz="3200"/>
              <a:t>Croyez-vous qu’il s’agit de harcèlement sexuel au travail? Pourquoi? </a:t>
            </a:r>
          </a:p>
          <a:p>
            <a:pPr marL="0" indent="0">
              <a:buNone/>
            </a:pPr>
            <a:r>
              <a:rPr lang="fr-CA" sz="3200"/>
              <a:t>Que feriez-vous si ça vous arrivait? </a:t>
            </a:r>
          </a:p>
          <a:p>
            <a:pPr marL="0" indent="0">
              <a:buNone/>
            </a:pPr>
            <a:r>
              <a:rPr lang="fr-CA" sz="3200"/>
              <a:t>Et si ça arrivait à quelqu’un qui vient ensuite vous demander de l’aide?</a:t>
            </a:r>
          </a:p>
        </p:txBody>
      </p:sp>
      <p:pic>
        <p:nvPicPr>
          <p:cNvPr id="6" name="Picture 5" descr="A black and white logo&#10;&#10;Description automatically generated with low confidence">
            <a:extLst>
              <a:ext uri="{FF2B5EF4-FFF2-40B4-BE49-F238E27FC236}">
                <a16:creationId xmlns:a16="http://schemas.microsoft.com/office/drawing/2014/main" id="{7F474758-613D-4DA3-99EE-18145C5842CB}"/>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90874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35A5A3-08A4-4AD4-9729-B5A386881466}"/>
              </a:ext>
            </a:extLst>
          </p:cNvPr>
          <p:cNvSpPr>
            <a:spLocks noGrp="1"/>
          </p:cNvSpPr>
          <p:nvPr>
            <p:ph type="sldNum" sz="quarter" idx="12"/>
            <p:custDataLst>
              <p:tags r:id="rId1"/>
            </p:custDataLst>
          </p:nvPr>
        </p:nvSpPr>
        <p:spPr/>
        <p:txBody>
          <a:bodyPr/>
          <a:lstStyle/>
          <a:p>
            <a:fld id="{3A98EE3D-8CD1-4C3F-BD1C-C98C9596463C}" type="slidenum">
              <a:rPr lang="fr-CA" smtClean="0"/>
              <a:t>3</a:t>
            </a:fld>
            <a:endParaRPr lang="fr-CA"/>
          </a:p>
        </p:txBody>
      </p:sp>
      <p:sp>
        <p:nvSpPr>
          <p:cNvPr id="4" name="Title 3">
            <a:extLst>
              <a:ext uri="{FF2B5EF4-FFF2-40B4-BE49-F238E27FC236}">
                <a16:creationId xmlns:a16="http://schemas.microsoft.com/office/drawing/2014/main" id="{63A43322-114A-4F8F-801B-DE616DBE1318}"/>
              </a:ext>
            </a:extLst>
          </p:cNvPr>
          <p:cNvSpPr>
            <a:spLocks noGrp="1"/>
          </p:cNvSpPr>
          <p:nvPr>
            <p:ph type="title"/>
            <p:custDataLst>
              <p:tags r:id="rId2"/>
            </p:custDataLst>
          </p:nvPr>
        </p:nvSpPr>
        <p:spPr/>
        <p:txBody>
          <a:bodyPr/>
          <a:lstStyle/>
          <a:p>
            <a:r>
              <a:rPr lang="fr-CA"/>
              <a:t>PROGRAMME</a:t>
            </a:r>
          </a:p>
        </p:txBody>
      </p:sp>
      <p:sp>
        <p:nvSpPr>
          <p:cNvPr id="5" name="Content Placeholder 4">
            <a:extLst>
              <a:ext uri="{FF2B5EF4-FFF2-40B4-BE49-F238E27FC236}">
                <a16:creationId xmlns:a16="http://schemas.microsoft.com/office/drawing/2014/main" id="{3D9B3A3F-6C0F-4E21-BF2F-2F7FA11ED860}"/>
              </a:ext>
            </a:extLst>
          </p:cNvPr>
          <p:cNvSpPr>
            <a:spLocks noGrp="1"/>
          </p:cNvSpPr>
          <p:nvPr>
            <p:ph idx="1"/>
            <p:custDataLst>
              <p:tags r:id="rId3"/>
            </p:custDataLst>
          </p:nvPr>
        </p:nvSpPr>
        <p:spPr>
          <a:xfrm>
            <a:off x="581192" y="2180496"/>
            <a:ext cx="11255707" cy="4243418"/>
          </a:xfrm>
        </p:spPr>
        <p:txBody>
          <a:bodyPr>
            <a:normAutofit/>
          </a:bodyPr>
          <a:lstStyle/>
          <a:p>
            <a:pPr marL="457200" indent="-457200">
              <a:buAutoNum type="arabicPeriod"/>
            </a:pPr>
            <a:r>
              <a:rPr lang="fr-CA" sz="2400">
                <a:solidFill>
                  <a:schemeClr val="tx1"/>
                </a:solidFill>
              </a:rPr>
              <a:t>Mot de bienvenue et activité d’introduction</a:t>
            </a:r>
          </a:p>
          <a:p>
            <a:pPr marL="457200" indent="-457200">
              <a:buAutoNum type="arabicPeriod"/>
            </a:pPr>
            <a:r>
              <a:rPr lang="fr-CA" sz="2400">
                <a:solidFill>
                  <a:schemeClr val="tx1"/>
                </a:solidFill>
              </a:rPr>
              <a:t>Qu’est-ce que le harcèlement sexuel?</a:t>
            </a:r>
          </a:p>
          <a:p>
            <a:pPr marL="457200" indent="-457200">
              <a:buAutoNum type="arabicPeriod"/>
            </a:pPr>
            <a:r>
              <a:rPr lang="fr-CA" sz="2400">
                <a:solidFill>
                  <a:schemeClr val="tx1"/>
                </a:solidFill>
              </a:rPr>
              <a:t>Dénoncer une situation de harcèlement sexuel</a:t>
            </a:r>
          </a:p>
          <a:p>
            <a:pPr marL="457200" indent="-457200">
              <a:buAutoNum type="arabicPeriod"/>
            </a:pPr>
            <a:r>
              <a:rPr lang="fr-CA" sz="2400">
                <a:solidFill>
                  <a:schemeClr val="tx1"/>
                </a:solidFill>
              </a:rPr>
              <a:t>Mises en situation et discussion </a:t>
            </a:r>
          </a:p>
          <a:p>
            <a:pPr marL="0" indent="0">
              <a:buNone/>
            </a:pPr>
            <a:r>
              <a:rPr lang="fr-CA" sz="2400" b="1" i="1">
                <a:solidFill>
                  <a:schemeClr val="tx1"/>
                </a:solidFill>
              </a:rPr>
              <a:t>PAUSE	</a:t>
            </a:r>
          </a:p>
          <a:p>
            <a:pPr marL="457200" indent="-457200">
              <a:buFont typeface="+mj-lt"/>
              <a:buAutoNum type="arabicPeriod" startAt="5"/>
            </a:pPr>
            <a:r>
              <a:rPr lang="fr-CA" sz="2400">
                <a:solidFill>
                  <a:schemeClr val="tx1"/>
                </a:solidFill>
              </a:rPr>
              <a:t>Comment obtenir de l’assistance juridique</a:t>
            </a:r>
          </a:p>
          <a:p>
            <a:pPr marL="457200" indent="-457200">
              <a:buFont typeface="+mj-lt"/>
              <a:buAutoNum type="arabicPeriod" startAt="5"/>
            </a:pPr>
            <a:r>
              <a:rPr lang="fr-CA" sz="2400">
                <a:solidFill>
                  <a:schemeClr val="tx1"/>
                </a:solidFill>
              </a:rPr>
              <a:t>Que peuvent faire les travailleurs communautaires? Ressources pour les clients</a:t>
            </a:r>
          </a:p>
          <a:p>
            <a:pPr marL="457200" indent="-457200">
              <a:buFont typeface="+mj-lt"/>
              <a:buAutoNum type="arabicPeriod" startAt="5"/>
            </a:pPr>
            <a:r>
              <a:rPr lang="fr-CA" sz="2400">
                <a:solidFill>
                  <a:schemeClr val="tx1"/>
                </a:solidFill>
              </a:rPr>
              <a:t>Conclusion et évaluation</a:t>
            </a:r>
          </a:p>
          <a:p>
            <a:endParaRPr lang="fr-CA">
              <a:solidFill>
                <a:schemeClr val="tx1"/>
              </a:solidFill>
            </a:endParaRPr>
          </a:p>
        </p:txBody>
      </p:sp>
      <p:pic>
        <p:nvPicPr>
          <p:cNvPr id="6" name="Picture 5" descr="A black and white logo&#10;&#10;Description automatically generated with low confidence">
            <a:extLst>
              <a:ext uri="{FF2B5EF4-FFF2-40B4-BE49-F238E27FC236}">
                <a16:creationId xmlns:a16="http://schemas.microsoft.com/office/drawing/2014/main" id="{8F68710A-F91F-4B87-8DA5-EA308F5B187B}"/>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14185707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2BD5CD-FE0A-435A-88F4-C85979451FBF}"/>
              </a:ext>
            </a:extLst>
          </p:cNvPr>
          <p:cNvSpPr>
            <a:spLocks noGrp="1"/>
          </p:cNvSpPr>
          <p:nvPr>
            <p:ph type="sldNum" sz="quarter" idx="12"/>
            <p:custDataLst>
              <p:tags r:id="rId1"/>
            </p:custDataLst>
          </p:nvPr>
        </p:nvSpPr>
        <p:spPr>
          <a:xfrm>
            <a:off x="10795363" y="6423914"/>
            <a:ext cx="1052510" cy="365125"/>
          </a:xfrm>
        </p:spPr>
        <p:txBody>
          <a:bodyPr anchor="ctr">
            <a:normAutofit/>
          </a:bodyPr>
          <a:lstStyle/>
          <a:p>
            <a:pPr>
              <a:spcAft>
                <a:spcPts val="600"/>
              </a:spcAft>
            </a:pPr>
            <a:fld id="{F603CDE5-C1D8-4EDD-870F-A498BAFA520F}" type="slidenum">
              <a:rPr lang="fr-CA" smtClean="0"/>
              <a:pPr>
                <a:spcAft>
                  <a:spcPts val="600"/>
                </a:spcAft>
              </a:pPr>
              <a:t>30</a:t>
            </a:fld>
            <a:endParaRPr lang="fr-CA"/>
          </a:p>
        </p:txBody>
      </p:sp>
      <p:sp>
        <p:nvSpPr>
          <p:cNvPr id="4" name="Title 3">
            <a:extLst>
              <a:ext uri="{FF2B5EF4-FFF2-40B4-BE49-F238E27FC236}">
                <a16:creationId xmlns:a16="http://schemas.microsoft.com/office/drawing/2014/main" id="{262B8B63-820C-4F4B-9D8C-FA49920100AA}"/>
              </a:ext>
            </a:extLst>
          </p:cNvPr>
          <p:cNvSpPr>
            <a:spLocks noGrp="1"/>
          </p:cNvSpPr>
          <p:nvPr>
            <p:ph type="title"/>
            <p:custDataLst>
              <p:tags r:id="rId2"/>
            </p:custDataLst>
          </p:nvPr>
        </p:nvSpPr>
        <p:spPr>
          <a:xfrm>
            <a:off x="581193" y="729658"/>
            <a:ext cx="11029616" cy="988332"/>
          </a:xfrm>
        </p:spPr>
        <p:txBody>
          <a:bodyPr anchor="b">
            <a:normAutofit/>
          </a:bodyPr>
          <a:lstStyle/>
          <a:p>
            <a:r>
              <a:rPr lang="fr-CA"/>
              <a:t>Activité 2 – Mises en situation</a:t>
            </a:r>
          </a:p>
        </p:txBody>
      </p:sp>
      <p:sp>
        <p:nvSpPr>
          <p:cNvPr id="6" name="Text Placeholder 5">
            <a:extLst>
              <a:ext uri="{FF2B5EF4-FFF2-40B4-BE49-F238E27FC236}">
                <a16:creationId xmlns:a16="http://schemas.microsoft.com/office/drawing/2014/main" id="{EA58F096-46A3-4EB4-950C-04CC7361A037}"/>
              </a:ext>
            </a:extLst>
          </p:cNvPr>
          <p:cNvSpPr>
            <a:spLocks noGrp="1"/>
          </p:cNvSpPr>
          <p:nvPr>
            <p:ph sz="half" idx="1"/>
            <p:custDataLst>
              <p:tags r:id="rId3"/>
            </p:custDataLst>
          </p:nvPr>
        </p:nvSpPr>
        <p:spPr>
          <a:xfrm>
            <a:off x="581193" y="2228003"/>
            <a:ext cx="6577596" cy="4195911"/>
          </a:xfrm>
        </p:spPr>
        <p:txBody>
          <a:bodyPr anchor="ctr">
            <a:normAutofit/>
          </a:bodyPr>
          <a:lstStyle/>
          <a:p>
            <a:r>
              <a:rPr lang="fr-CA" sz="2800">
                <a:solidFill>
                  <a:srgbClr val="000000"/>
                </a:solidFill>
                <a:latin typeface="Calibri" panose="020F0502020204030204" pitchFamily="34" charset="0"/>
              </a:rPr>
              <a:t>Votre cliente, une personne transgenre, vous dit qu’à son stage, sa patronne s’adresse constamment à elle en utilisant le mauvais genre et n’utilise pas ses pronoms. </a:t>
            </a:r>
          </a:p>
        </p:txBody>
      </p:sp>
      <p:pic>
        <p:nvPicPr>
          <p:cNvPr id="12" name="Picture Placeholder 11">
            <a:extLst>
              <a:ext uri="{FF2B5EF4-FFF2-40B4-BE49-F238E27FC236}">
                <a16:creationId xmlns:a16="http://schemas.microsoft.com/office/drawing/2014/main" id="{29E16458-0C9B-4162-8A08-7C0E3BE746CB}"/>
              </a:ext>
            </a:extLst>
          </p:cNvPr>
          <p:cNvPicPr>
            <a:picLocks noGrp="1" noChangeAspect="1"/>
          </p:cNvPicPr>
          <p:nvPr>
            <p:ph sz="half" idx="2"/>
            <p:custDataLst>
              <p:tags r:id="rId4"/>
            </p:custDataLst>
          </p:nvPr>
        </p:nvPicPr>
        <p:blipFill>
          <a:blip r:embed="rId9">
            <a:extLst>
              <a:ext uri="{837473B0-CC2E-450A-ABE3-18F120FF3D39}">
                <a1611:picAttrSrcUrl xmlns:a1611="http://schemas.microsoft.com/office/drawing/2016/11/main" r:id="rId10"/>
              </a:ext>
            </a:extLst>
          </a:blip>
          <a:stretch/>
        </p:blipFill>
        <p:spPr>
          <a:xfrm>
            <a:off x="7158789" y="2519479"/>
            <a:ext cx="4452020" cy="2861403"/>
          </a:xfrm>
          <a:noFill/>
        </p:spPr>
      </p:pic>
      <p:sp>
        <p:nvSpPr>
          <p:cNvPr id="5" name="TextBox 4">
            <a:extLst>
              <a:ext uri="{FF2B5EF4-FFF2-40B4-BE49-F238E27FC236}">
                <a16:creationId xmlns:a16="http://schemas.microsoft.com/office/drawing/2014/main" id="{291B02C4-018B-421F-B4FC-08F76FC26158}"/>
              </a:ext>
            </a:extLst>
          </p:cNvPr>
          <p:cNvSpPr txBox="1"/>
          <p:nvPr>
            <p:custDataLst>
              <p:tags r:id="rId5"/>
            </p:custDataLst>
          </p:nvPr>
        </p:nvSpPr>
        <p:spPr>
          <a:xfrm>
            <a:off x="9026448" y="5369519"/>
            <a:ext cx="2584361" cy="200055"/>
          </a:xfrm>
          <a:prstGeom prst="rect">
            <a:avLst/>
          </a:prstGeom>
          <a:solidFill>
            <a:srgbClr val="000000"/>
          </a:solidFill>
        </p:spPr>
        <p:txBody>
          <a:bodyPr wrap="none" rtlCol="0">
            <a:spAutoFit/>
          </a:bodyPr>
          <a:lstStyle/>
          <a:p>
            <a:pPr algn="r">
              <a:spcAft>
                <a:spcPts val="600"/>
              </a:spcAft>
            </a:pPr>
            <a:r>
              <a:rPr lang="fr-CA" sz="700">
                <a:solidFill>
                  <a:srgbClr val="FFFFFF"/>
                </a:solidFill>
                <a:hlinkClick r:id="rId10" tooltip="https://www.peoplematters.in/article/diversity/sexual-harassment-workplace-act-indian-corporates-still-not-at-ease-15762">
                  <a:extLst>
                    <a:ext uri="{A12FA001-AC4F-418D-AE19-62706E023703}">
                      <ahyp:hlinkClr xmlns:ahyp="http://schemas.microsoft.com/office/drawing/2018/hyperlinkcolor" val="tx"/>
                    </a:ext>
                  </a:extLst>
                </a:hlinkClick>
              </a:rPr>
              <a:t>Image</a:t>
            </a:r>
            <a:r>
              <a:rPr lang="fr-CA" sz="700">
                <a:solidFill>
                  <a:srgbClr val="FFFFFF"/>
                </a:solidFill>
              </a:rPr>
              <a:t> d’un auteur inconnu protégée par la licence </a:t>
            </a:r>
            <a:r>
              <a:rPr lang="fr-CA" sz="700">
                <a:solidFill>
                  <a:srgbClr val="FFFFFF"/>
                </a:solidFill>
                <a:hlinkClick r:id="rId11" tooltip="https://creativecommons.org/licenses/by-nc-sa/3.0/">
                  <a:extLst>
                    <a:ext uri="{A12FA001-AC4F-418D-AE19-62706E023703}">
                      <ahyp:hlinkClr xmlns:ahyp="http://schemas.microsoft.com/office/drawing/2018/hyperlinkcolor" val="tx"/>
                    </a:ext>
                  </a:extLst>
                </a:hlinkClick>
              </a:rPr>
              <a:t>CC BY-SA-NC</a:t>
            </a:r>
            <a:endParaRPr lang="fr-CA" sz="700">
              <a:solidFill>
                <a:srgbClr val="FFFFFF"/>
              </a:solidFill>
            </a:endParaRPr>
          </a:p>
        </p:txBody>
      </p:sp>
      <p:pic>
        <p:nvPicPr>
          <p:cNvPr id="7" name="Picture 5" descr="A black and white logo&#10;&#10;Description automatically generated with low confidence">
            <a:extLst>
              <a:ext uri="{FF2B5EF4-FFF2-40B4-BE49-F238E27FC236}">
                <a16:creationId xmlns:a16="http://schemas.microsoft.com/office/drawing/2014/main" id="{3DE02D1D-16FB-4EE3-9FD9-72DFFF6C2B8B}"/>
              </a:ext>
            </a:extLst>
          </p:cNvPr>
          <p:cNvPicPr>
            <a:picLocks noChangeAspect="1"/>
          </p:cNvPicPr>
          <p:nvPr>
            <p:custDataLst>
              <p:tags r:id="rId6"/>
            </p:custDataLst>
          </p:nvPr>
        </p:nvPicPr>
        <p:blipFill>
          <a:blip r:embed="rId12"/>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1794237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9EF486-AFE3-403C-9FD4-C4294FB36605}"/>
              </a:ext>
            </a:extLst>
          </p:cNvPr>
          <p:cNvSpPr>
            <a:spLocks noGrp="1"/>
          </p:cNvSpPr>
          <p:nvPr>
            <p:ph type="sldNum" sz="quarter" idx="12"/>
            <p:custDataLst>
              <p:tags r:id="rId1"/>
            </p:custDataLst>
          </p:nvPr>
        </p:nvSpPr>
        <p:spPr/>
        <p:txBody>
          <a:bodyPr/>
          <a:lstStyle/>
          <a:p>
            <a:fld id="{3A98EE3D-8CD1-4C3F-BD1C-C98C9596463C}" type="slidenum">
              <a:rPr lang="en-US" smtClean="0"/>
              <a:t>31</a:t>
            </a:fld>
            <a:endParaRPr lang="en-US"/>
          </a:p>
        </p:txBody>
      </p:sp>
      <p:sp>
        <p:nvSpPr>
          <p:cNvPr id="4" name="Title 3">
            <a:extLst>
              <a:ext uri="{FF2B5EF4-FFF2-40B4-BE49-F238E27FC236}">
                <a16:creationId xmlns:a16="http://schemas.microsoft.com/office/drawing/2014/main" id="{D3774CBA-45AE-49C0-B9DB-00E6B4632DA1}"/>
              </a:ext>
            </a:extLst>
          </p:cNvPr>
          <p:cNvSpPr>
            <a:spLocks noGrp="1"/>
          </p:cNvSpPr>
          <p:nvPr>
            <p:ph type="title"/>
            <p:custDataLst>
              <p:tags r:id="rId2"/>
            </p:custDataLst>
          </p:nvPr>
        </p:nvSpPr>
        <p:spPr/>
        <p:txBody>
          <a:bodyPr/>
          <a:lstStyle/>
          <a:p>
            <a:r>
              <a:rPr lang="en-US"/>
              <a:t>Questions</a:t>
            </a:r>
            <a:endParaRPr lang="en-CA"/>
          </a:p>
        </p:txBody>
      </p:sp>
      <p:sp>
        <p:nvSpPr>
          <p:cNvPr id="5" name="Content Placeholder 4">
            <a:extLst>
              <a:ext uri="{FF2B5EF4-FFF2-40B4-BE49-F238E27FC236}">
                <a16:creationId xmlns:a16="http://schemas.microsoft.com/office/drawing/2014/main" id="{9567A6D1-155B-43D5-BD07-0718A6EF84B5}"/>
              </a:ext>
            </a:extLst>
          </p:cNvPr>
          <p:cNvSpPr>
            <a:spLocks noGrp="1"/>
          </p:cNvSpPr>
          <p:nvPr>
            <p:ph idx="1"/>
            <p:custDataLst>
              <p:tags r:id="rId3"/>
            </p:custDataLst>
          </p:nvPr>
        </p:nvSpPr>
        <p:spPr/>
        <p:txBody>
          <a:bodyPr/>
          <a:lstStyle/>
          <a:p>
            <a:pPr marL="0" indent="0">
              <a:buNone/>
            </a:pPr>
            <a:r>
              <a:rPr lang="fr-CA" sz="3200"/>
              <a:t>Croyez-vous qu’il s’agit de harcèlement sexuel au travail? Pourquoi ou Pourquoi pas?</a:t>
            </a:r>
          </a:p>
          <a:p>
            <a:pPr marL="0" indent="0">
              <a:buNone/>
            </a:pPr>
            <a:r>
              <a:rPr lang="fr-CA" sz="3200"/>
              <a:t>Que feriez-vous si ça vous arrivait? </a:t>
            </a:r>
          </a:p>
          <a:p>
            <a:pPr marL="0" indent="0">
              <a:buNone/>
            </a:pPr>
            <a:r>
              <a:rPr lang="fr-CA" sz="3200"/>
              <a:t>Et si ça arrivait à quelqu’un qui vient ensuite vous demander de l’aide?</a:t>
            </a:r>
          </a:p>
        </p:txBody>
      </p:sp>
      <p:pic>
        <p:nvPicPr>
          <p:cNvPr id="7" name="Picture 5" descr="A black and white logo&#10;&#10;Description automatically generated with low confidence">
            <a:extLst>
              <a:ext uri="{FF2B5EF4-FFF2-40B4-BE49-F238E27FC236}">
                <a16:creationId xmlns:a16="http://schemas.microsoft.com/office/drawing/2014/main" id="{2BC2B200-2126-4C41-96D0-AA4D7EFF355A}"/>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896647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6C34D8-350D-47D4-80E6-0EB3D5E4B9DC}"/>
              </a:ext>
            </a:extLst>
          </p:cNvPr>
          <p:cNvSpPr>
            <a:spLocks noGrp="1"/>
          </p:cNvSpPr>
          <p:nvPr>
            <p:ph type="sldNum" sz="quarter" idx="12"/>
            <p:custDataLst>
              <p:tags r:id="rId1"/>
            </p:custDataLst>
          </p:nvPr>
        </p:nvSpPr>
        <p:spPr/>
        <p:txBody>
          <a:bodyPr/>
          <a:lstStyle/>
          <a:p>
            <a:fld id="{3A98EE3D-8CD1-4C3F-BD1C-C98C9596463C}" type="slidenum">
              <a:rPr lang="fr-CA" smtClean="0"/>
              <a:t>32</a:t>
            </a:fld>
            <a:endParaRPr lang="fr-CA"/>
          </a:p>
        </p:txBody>
      </p:sp>
      <p:sp>
        <p:nvSpPr>
          <p:cNvPr id="3" name="Title 2">
            <a:extLst>
              <a:ext uri="{FF2B5EF4-FFF2-40B4-BE49-F238E27FC236}">
                <a16:creationId xmlns:a16="http://schemas.microsoft.com/office/drawing/2014/main" id="{5E869CB2-5DD7-48E4-ACF8-9501C56B919D}"/>
              </a:ext>
            </a:extLst>
          </p:cNvPr>
          <p:cNvSpPr>
            <a:spLocks noGrp="1"/>
          </p:cNvSpPr>
          <p:nvPr>
            <p:ph type="title"/>
            <p:custDataLst>
              <p:tags r:id="rId2"/>
            </p:custDataLst>
          </p:nvPr>
        </p:nvSpPr>
        <p:spPr/>
        <p:txBody>
          <a:bodyPr/>
          <a:lstStyle/>
          <a:p>
            <a:r>
              <a:rPr lang="fr-CA"/>
              <a:t>avertissement au public</a:t>
            </a:r>
          </a:p>
        </p:txBody>
      </p:sp>
      <p:sp>
        <p:nvSpPr>
          <p:cNvPr id="4" name="Content Placeholder 3">
            <a:extLst>
              <a:ext uri="{FF2B5EF4-FFF2-40B4-BE49-F238E27FC236}">
                <a16:creationId xmlns:a16="http://schemas.microsoft.com/office/drawing/2014/main" id="{A10EC0E9-5B8E-4AF4-8BA4-04ED3516146E}"/>
              </a:ext>
            </a:extLst>
          </p:cNvPr>
          <p:cNvSpPr>
            <a:spLocks noGrp="1"/>
          </p:cNvSpPr>
          <p:nvPr>
            <p:ph sz="half" idx="1"/>
            <p:custDataLst>
              <p:tags r:id="rId3"/>
            </p:custDataLst>
          </p:nvPr>
        </p:nvSpPr>
        <p:spPr>
          <a:xfrm>
            <a:off x="581192" y="2228003"/>
            <a:ext cx="11121181" cy="3633047"/>
          </a:xfrm>
        </p:spPr>
        <p:txBody>
          <a:bodyPr>
            <a:normAutofit/>
          </a:bodyPr>
          <a:lstStyle/>
          <a:p>
            <a:r>
              <a:rPr lang="fr-CA" sz="2800"/>
              <a:t>La vidéo suivante dépeint une situation de harcèlement sexuel que certaines personnes pourraient trouver difficile à regarder.</a:t>
            </a:r>
          </a:p>
        </p:txBody>
      </p:sp>
      <p:pic>
        <p:nvPicPr>
          <p:cNvPr id="5" name="Picture 5" descr="A black and white logo&#10;&#10;Description automatically generated with low confidence">
            <a:extLst>
              <a:ext uri="{FF2B5EF4-FFF2-40B4-BE49-F238E27FC236}">
                <a16:creationId xmlns:a16="http://schemas.microsoft.com/office/drawing/2014/main" id="{874A1C7E-1C7C-46F7-93DC-31B01E313FDA}"/>
              </a:ext>
            </a:extLst>
          </p:cNvPr>
          <p:cNvPicPr>
            <a:picLocks noChangeAspect="1"/>
          </p:cNvPicPr>
          <p:nvPr>
            <p:custDataLst>
              <p:tags r:id="rId4"/>
            </p:custDataLst>
          </p:nvPr>
        </p:nvPicPr>
        <p:blipFill>
          <a:blip r:embed="rId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3280824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5F9A3B-7C1D-4548-A7B6-CDC330B55D22}"/>
              </a:ext>
            </a:extLst>
          </p:cNvPr>
          <p:cNvSpPr>
            <a:spLocks noGrp="1"/>
          </p:cNvSpPr>
          <p:nvPr>
            <p:ph type="sldNum" sz="quarter" idx="12"/>
            <p:custDataLst>
              <p:tags r:id="rId1"/>
            </p:custDataLst>
          </p:nvPr>
        </p:nvSpPr>
        <p:spPr/>
        <p:txBody>
          <a:bodyPr/>
          <a:lstStyle/>
          <a:p>
            <a:fld id="{3A98EE3D-8CD1-4C3F-BD1C-C98C9596463C}" type="slidenum">
              <a:rPr lang="fr-CA" smtClean="0"/>
              <a:t>33</a:t>
            </a:fld>
            <a:endParaRPr lang="fr-CA"/>
          </a:p>
        </p:txBody>
      </p:sp>
      <p:sp>
        <p:nvSpPr>
          <p:cNvPr id="4" name="Title 3">
            <a:extLst>
              <a:ext uri="{FF2B5EF4-FFF2-40B4-BE49-F238E27FC236}">
                <a16:creationId xmlns:a16="http://schemas.microsoft.com/office/drawing/2014/main" id="{A6CE1490-90F0-49F5-8A0B-FC5A16C2A025}"/>
              </a:ext>
            </a:extLst>
          </p:cNvPr>
          <p:cNvSpPr>
            <a:spLocks noGrp="1"/>
          </p:cNvSpPr>
          <p:nvPr>
            <p:ph type="title"/>
            <p:custDataLst>
              <p:tags r:id="rId2"/>
            </p:custDataLst>
          </p:nvPr>
        </p:nvSpPr>
        <p:spPr/>
        <p:txBody>
          <a:bodyPr/>
          <a:lstStyle/>
          <a:p>
            <a:r>
              <a:rPr lang="fr-CA"/>
              <a:t>VIDÉO</a:t>
            </a:r>
          </a:p>
        </p:txBody>
      </p:sp>
      <p:pic>
        <p:nvPicPr>
          <p:cNvPr id="7" name="Média en ligne 6" title="SUBIR LE HARCÈLEMENT SEXUEL AU TRAVAIL">
            <a:hlinkClick r:id="" action="ppaction://media"/>
            <a:extLst>
              <a:ext uri="{FF2B5EF4-FFF2-40B4-BE49-F238E27FC236}">
                <a16:creationId xmlns:a16="http://schemas.microsoft.com/office/drawing/2014/main" id="{CB7417C7-219B-4E1A-B875-1FB3FC8EFAD9}"/>
              </a:ext>
            </a:extLst>
          </p:cNvPr>
          <p:cNvPicPr>
            <a:picLocks noRot="1" noChangeAspect="1"/>
          </p:cNvPicPr>
          <p:nvPr>
            <a:videoFile r:link="rId3"/>
          </p:nvPr>
        </p:nvPicPr>
        <p:blipFill>
          <a:blip r:embed="rId7"/>
          <a:stretch>
            <a:fillRect/>
          </a:stretch>
        </p:blipFill>
        <p:spPr>
          <a:xfrm>
            <a:off x="2176670" y="1868557"/>
            <a:ext cx="8547652" cy="4701208"/>
          </a:xfrm>
          <a:prstGeom prst="rect">
            <a:avLst/>
          </a:prstGeom>
        </p:spPr>
      </p:pic>
      <p:pic>
        <p:nvPicPr>
          <p:cNvPr id="5" name="Picture 5" descr="A black and white logo&#10;&#10;Description automatically generated with low confidence">
            <a:extLst>
              <a:ext uri="{FF2B5EF4-FFF2-40B4-BE49-F238E27FC236}">
                <a16:creationId xmlns:a16="http://schemas.microsoft.com/office/drawing/2014/main" id="{75051ED4-8900-47ED-B00F-6F4F221F2078}"/>
              </a:ext>
            </a:extLst>
          </p:cNvPr>
          <p:cNvPicPr>
            <a:picLocks noChangeAspect="1"/>
          </p:cNvPicPr>
          <p:nvPr>
            <p:custDataLst>
              <p:tags r:id="rId4"/>
            </p:custDataLst>
          </p:nvPr>
        </p:nvPicPr>
        <p:blipFill>
          <a:blip r:embed="rId8"/>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102097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coffee break">
            <a:extLst>
              <a:ext uri="{FF2B5EF4-FFF2-40B4-BE49-F238E27FC236}">
                <a16:creationId xmlns:a16="http://schemas.microsoft.com/office/drawing/2014/main" id="{66D84C40-132B-489D-9881-789FFFC20D2C}"/>
              </a:ext>
            </a:extLst>
          </p:cNvPr>
          <p:cNvPicPr>
            <a:picLocks noChangeAspect="1" noChangeArrowheads="1"/>
          </p:cNvPicPr>
          <p:nvPr>
            <p:custDataLst>
              <p:tags r:id="rId1"/>
            </p:custDataLst>
          </p:nvPr>
        </p:nvPicPr>
        <p:blipFill rotWithShape="1">
          <a:blip r:embed="rId6">
            <a:extLst>
              <a:ext uri="{28A0092B-C50C-407E-A947-70E740481C1C}">
                <a14:useLocalDpi xmlns:a14="http://schemas.microsoft.com/office/drawing/2010/main" val="0"/>
              </a:ext>
            </a:extLst>
          </a:blip>
          <a:srcRect l="36696" t="6195" r="16776" b="-1"/>
          <a:stretch/>
        </p:blipFill>
        <p:spPr bwMode="auto">
          <a:xfrm>
            <a:off x="5068794" y="857250"/>
            <a:ext cx="4124971" cy="4761176"/>
          </a:xfrm>
          <a:custGeom>
            <a:avLst/>
            <a:gdLst>
              <a:gd name="connsiteX0" fmla="*/ 379987 w 7922146"/>
              <a:gd name="connsiteY0" fmla="*/ 0 h 6858001"/>
              <a:gd name="connsiteX1" fmla="*/ 5304971 w 7922146"/>
              <a:gd name="connsiteY1" fmla="*/ 0 h 6858001"/>
              <a:gd name="connsiteX2" fmla="*/ 7065281 w 7922146"/>
              <a:gd name="connsiteY2" fmla="*/ 0 h 6858001"/>
              <a:gd name="connsiteX3" fmla="*/ 7397540 w 7922146"/>
              <a:gd name="connsiteY3" fmla="*/ 0 h 6858001"/>
              <a:gd name="connsiteX4" fmla="*/ 7397540 w 7922146"/>
              <a:gd name="connsiteY4" fmla="*/ 1 h 6858001"/>
              <a:gd name="connsiteX5" fmla="*/ 7922146 w 7922146"/>
              <a:gd name="connsiteY5" fmla="*/ 1 h 6858001"/>
              <a:gd name="connsiteX6" fmla="*/ 7922146 w 7922146"/>
              <a:gd name="connsiteY6" fmla="*/ 6858001 h 6858001"/>
              <a:gd name="connsiteX7" fmla="*/ 7065281 w 7922146"/>
              <a:gd name="connsiteY7" fmla="*/ 6858001 h 6858001"/>
              <a:gd name="connsiteX8" fmla="*/ 7065281 w 7922146"/>
              <a:gd name="connsiteY8" fmla="*/ 6858000 h 6858001"/>
              <a:gd name="connsiteX9" fmla="*/ 5932989 w 7922146"/>
              <a:gd name="connsiteY9" fmla="*/ 6858000 h 6858001"/>
              <a:gd name="connsiteX10" fmla="*/ 5932989 w 7922146"/>
              <a:gd name="connsiteY10" fmla="*/ 6858001 h 6858001"/>
              <a:gd name="connsiteX11" fmla="*/ 27809 w 7922146"/>
              <a:gd name="connsiteY11" fmla="*/ 6858001 h 6858001"/>
              <a:gd name="connsiteX12" fmla="*/ 1803228 w 7922146"/>
              <a:gd name="connsiteY12" fmla="*/ 4521201 h 6858001"/>
              <a:gd name="connsiteX13" fmla="*/ 0 w 7922146"/>
              <a:gd name="connsiteY13" fmla="*/ 0 h 6858001"/>
              <a:gd name="connsiteX14" fmla="*/ 379987 w 7922146"/>
              <a:gd name="connsiteY14" fmla="*/ 0 h 6858001"/>
              <a:gd name="connsiteX15" fmla="*/ 0 w 7922146"/>
              <a:gd name="connsiteY15" fmla="*/ 4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5D389-DE8A-4418-952D-1ABC38A48E28}"/>
              </a:ext>
            </a:extLst>
          </p:cNvPr>
          <p:cNvSpPr/>
          <p:nvPr>
            <p:custDataLst>
              <p:tags r:id="rId2"/>
            </p:custDataLst>
          </p:nvPr>
        </p:nvSpPr>
        <p:spPr>
          <a:xfrm>
            <a:off x="2072642" y="2624562"/>
            <a:ext cx="3559925" cy="89254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CA" sz="3600" b="1" spc="-38">
                <a:solidFill>
                  <a:schemeClr val="accent2">
                    <a:lumMod val="75000"/>
                  </a:schemeClr>
                </a:solidFill>
                <a:latin typeface="+mj-lt"/>
                <a:ea typeface="+mj-ea"/>
                <a:cs typeface="+mj-cs"/>
              </a:rPr>
              <a:t>C’est l’heure de la pause!</a:t>
            </a:r>
          </a:p>
        </p:txBody>
      </p:sp>
      <p:sp>
        <p:nvSpPr>
          <p:cNvPr id="5" name="Slide Number Placeholder 4">
            <a:extLst>
              <a:ext uri="{FF2B5EF4-FFF2-40B4-BE49-F238E27FC236}">
                <a16:creationId xmlns:a16="http://schemas.microsoft.com/office/drawing/2014/main" id="{D2181F10-6470-4383-9D41-8C8732D3B84C}"/>
              </a:ext>
            </a:extLst>
          </p:cNvPr>
          <p:cNvSpPr>
            <a:spLocks noGrp="1"/>
          </p:cNvSpPr>
          <p:nvPr>
            <p:ph type="sldNum" sz="quarter" idx="12"/>
            <p:custDataLst>
              <p:tags r:id="rId3"/>
            </p:custDataLst>
          </p:nvPr>
        </p:nvSpPr>
        <p:spPr/>
        <p:txBody>
          <a:bodyPr/>
          <a:lstStyle/>
          <a:p>
            <a:fld id="{F603CDE5-C1D8-4EDD-870F-A498BAFA520F}" type="slidenum">
              <a:rPr lang="fr-CA" smtClean="0"/>
              <a:t>34</a:t>
            </a:fld>
            <a:endParaRPr lang="fr-CA"/>
          </a:p>
        </p:txBody>
      </p:sp>
    </p:spTree>
    <p:extLst>
      <p:ext uri="{BB962C8B-B14F-4D97-AF65-F5344CB8AC3E}">
        <p14:creationId xmlns:p14="http://schemas.microsoft.com/office/powerpoint/2010/main" val="1832161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7D35CE88-432A-4DAD-A4C4-3AC1F321A19C}"/>
              </a:ext>
            </a:extLst>
          </p:cNvPr>
          <p:cNvSpPr>
            <a:spLocks noGrp="1"/>
          </p:cNvSpPr>
          <p:nvPr>
            <p:ph type="body" sz="half" idx="2"/>
            <p:custDataLst>
              <p:tags r:id="rId1"/>
            </p:custDataLst>
          </p:nvPr>
        </p:nvSpPr>
        <p:spPr>
          <a:xfrm>
            <a:off x="8119868" y="5356067"/>
            <a:ext cx="3625595" cy="1000782"/>
          </a:xfrm>
        </p:spPr>
        <p:txBody>
          <a:bodyPr/>
          <a:lstStyle/>
          <a:p>
            <a:r>
              <a:rPr lang="fr-CA">
                <a:solidFill>
                  <a:schemeClr val="bg1"/>
                </a:solidFill>
              </a:rPr>
              <a:t>Qu’avons-nous appris?</a:t>
            </a:r>
          </a:p>
        </p:txBody>
      </p:sp>
      <p:sp>
        <p:nvSpPr>
          <p:cNvPr id="4" name="Title 3">
            <a:extLst>
              <a:ext uri="{FF2B5EF4-FFF2-40B4-BE49-F238E27FC236}">
                <a16:creationId xmlns:a16="http://schemas.microsoft.com/office/drawing/2014/main" id="{B09E5F20-A3F8-453D-AB21-9CABEF523CEE}"/>
              </a:ext>
            </a:extLst>
          </p:cNvPr>
          <p:cNvSpPr>
            <a:spLocks noGrp="1"/>
          </p:cNvSpPr>
          <p:nvPr>
            <p:ph type="title"/>
            <p:custDataLst>
              <p:tags r:id="rId2"/>
            </p:custDataLst>
          </p:nvPr>
        </p:nvSpPr>
        <p:spPr>
          <a:xfrm>
            <a:off x="8119869" y="453642"/>
            <a:ext cx="3625595" cy="4826023"/>
          </a:xfrm>
        </p:spPr>
        <p:txBody>
          <a:bodyPr anchor="ctr">
            <a:normAutofit/>
          </a:bodyPr>
          <a:lstStyle/>
          <a:p>
            <a:r>
              <a:rPr lang="fr-CA">
                <a:solidFill>
                  <a:schemeClr val="bg1"/>
                </a:solidFill>
              </a:rPr>
              <a:t>Retour et récapitulatif </a:t>
            </a:r>
          </a:p>
        </p:txBody>
      </p:sp>
      <p:pic>
        <p:nvPicPr>
          <p:cNvPr id="8" name="Content Placeholder 7" descr="Empty speech bubbles">
            <a:extLst>
              <a:ext uri="{FF2B5EF4-FFF2-40B4-BE49-F238E27FC236}">
                <a16:creationId xmlns:a16="http://schemas.microsoft.com/office/drawing/2014/main" id="{2ABAA8D0-0F8A-420E-AE7C-1E1BD44ABC37}"/>
              </a:ext>
            </a:extLst>
          </p:cNvPr>
          <p:cNvPicPr>
            <a:picLocks noGrp="1" noChangeAspect="1"/>
          </p:cNvPicPr>
          <p:nvPr>
            <p:ph type="pic" idx="1"/>
            <p:custDataLst>
              <p:tags r:id="rId3"/>
            </p:custDataLst>
          </p:nvPr>
        </p:nvPicPr>
        <p:blipFill rotWithShape="1">
          <a:blip r:embed="rId8"/>
          <a:srcRect l="11299" r="2736" b="-2"/>
          <a:stretch/>
        </p:blipFill>
        <p:spPr>
          <a:xfrm>
            <a:off x="439766" y="453642"/>
            <a:ext cx="7602421" cy="5903207"/>
          </a:xfrm>
          <a:noFill/>
        </p:spPr>
      </p:pic>
      <p:sp>
        <p:nvSpPr>
          <p:cNvPr id="2" name="Slide Number Placeholder 1">
            <a:extLst>
              <a:ext uri="{FF2B5EF4-FFF2-40B4-BE49-F238E27FC236}">
                <a16:creationId xmlns:a16="http://schemas.microsoft.com/office/drawing/2014/main" id="{45F2E04B-D98C-40DF-A5ED-C2BD61052D33}"/>
              </a:ext>
            </a:extLst>
          </p:cNvPr>
          <p:cNvSpPr>
            <a:spLocks noGrp="1"/>
          </p:cNvSpPr>
          <p:nvPr>
            <p:ph type="sldNum" sz="quarter" idx="12"/>
            <p:custDataLst>
              <p:tags r:id="rId4"/>
            </p:custDataLst>
          </p:nvPr>
        </p:nvSpPr>
        <p:spPr>
          <a:xfrm>
            <a:off x="10795363" y="6423914"/>
            <a:ext cx="1052510" cy="365125"/>
          </a:xfrm>
        </p:spPr>
        <p:txBody>
          <a:bodyPr anchor="ctr">
            <a:normAutofit/>
          </a:bodyPr>
          <a:lstStyle/>
          <a:p>
            <a:pPr>
              <a:spcAft>
                <a:spcPts val="600"/>
              </a:spcAft>
            </a:pPr>
            <a:fld id="{3A98EE3D-8CD1-4C3F-BD1C-C98C9596463C}" type="slidenum">
              <a:rPr lang="fr-CA" smtClean="0"/>
              <a:pPr>
                <a:spcAft>
                  <a:spcPts val="600"/>
                </a:spcAft>
              </a:pPr>
              <a:t>35</a:t>
            </a:fld>
            <a:endParaRPr lang="fr-CA"/>
          </a:p>
        </p:txBody>
      </p:sp>
      <p:pic>
        <p:nvPicPr>
          <p:cNvPr id="6" name="Picture 5" descr="A black and white logo&#10;&#10;Description automatically generated with low confidence">
            <a:extLst>
              <a:ext uri="{FF2B5EF4-FFF2-40B4-BE49-F238E27FC236}">
                <a16:creationId xmlns:a16="http://schemas.microsoft.com/office/drawing/2014/main" id="{A4BD8266-18EF-4B06-8BD3-BB1FC2CC2A88}"/>
              </a:ext>
            </a:extLst>
          </p:cNvPr>
          <p:cNvPicPr>
            <a:picLocks noChangeAspect="1"/>
          </p:cNvPicPr>
          <p:nvPr>
            <p:custDataLst>
              <p:tags r:id="rId5"/>
            </p:custDataLst>
          </p:nvPr>
        </p:nvPicPr>
        <p:blipFill>
          <a:blip r:embed="rId9"/>
          <a:stretch>
            <a:fillRect/>
          </a:stretch>
        </p:blipFill>
        <p:spPr>
          <a:xfrm>
            <a:off x="8500917" y="783624"/>
            <a:ext cx="2663577" cy="425432"/>
          </a:xfrm>
          <a:prstGeom prst="rect">
            <a:avLst/>
          </a:prstGeom>
        </p:spPr>
      </p:pic>
    </p:spTree>
    <p:extLst>
      <p:ext uri="{BB962C8B-B14F-4D97-AF65-F5344CB8AC3E}">
        <p14:creationId xmlns:p14="http://schemas.microsoft.com/office/powerpoint/2010/main" val="2263221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48CCA4-CBDF-4E22-8DB9-67C73F0B75DB}"/>
              </a:ext>
            </a:extLst>
          </p:cNvPr>
          <p:cNvSpPr>
            <a:spLocks noGrp="1"/>
          </p:cNvSpPr>
          <p:nvPr>
            <p:ph type="sldNum" sz="quarter" idx="12"/>
            <p:custDataLst>
              <p:tags r:id="rId1"/>
            </p:custDataLst>
          </p:nvPr>
        </p:nvSpPr>
        <p:spPr/>
        <p:txBody>
          <a:bodyPr/>
          <a:lstStyle/>
          <a:p>
            <a:fld id="{3A98EE3D-8CD1-4C3F-BD1C-C98C9596463C}" type="slidenum">
              <a:rPr lang="fr-CA" smtClean="0"/>
              <a:t>36</a:t>
            </a:fld>
            <a:endParaRPr lang="fr-CA"/>
          </a:p>
        </p:txBody>
      </p:sp>
      <p:sp>
        <p:nvSpPr>
          <p:cNvPr id="4" name="Title 3">
            <a:extLst>
              <a:ext uri="{FF2B5EF4-FFF2-40B4-BE49-F238E27FC236}">
                <a16:creationId xmlns:a16="http://schemas.microsoft.com/office/drawing/2014/main" id="{7625D2A0-34F7-44E6-99F4-7BCC9E6A6DDC}"/>
              </a:ext>
            </a:extLst>
          </p:cNvPr>
          <p:cNvSpPr>
            <a:spLocks noGrp="1"/>
          </p:cNvSpPr>
          <p:nvPr>
            <p:ph type="title"/>
            <p:custDataLst>
              <p:tags r:id="rId2"/>
            </p:custDataLst>
          </p:nvPr>
        </p:nvSpPr>
        <p:spPr/>
        <p:txBody>
          <a:bodyPr/>
          <a:lstStyle/>
          <a:p>
            <a:r>
              <a:rPr lang="fr-CA"/>
              <a:t>Discussion EN ÉQUIPE</a:t>
            </a:r>
          </a:p>
        </p:txBody>
      </p:sp>
      <p:sp>
        <p:nvSpPr>
          <p:cNvPr id="5" name="Content Placeholder 4">
            <a:extLst>
              <a:ext uri="{FF2B5EF4-FFF2-40B4-BE49-F238E27FC236}">
                <a16:creationId xmlns:a16="http://schemas.microsoft.com/office/drawing/2014/main" id="{D85C97AA-C4E7-4CD9-84EB-6C2177D946FF}"/>
              </a:ext>
            </a:extLst>
          </p:cNvPr>
          <p:cNvSpPr>
            <a:spLocks noGrp="1"/>
          </p:cNvSpPr>
          <p:nvPr>
            <p:ph idx="1"/>
            <p:custDataLst>
              <p:tags r:id="rId3"/>
            </p:custDataLst>
          </p:nvPr>
        </p:nvSpPr>
        <p:spPr/>
        <p:txBody>
          <a:bodyPr>
            <a:normAutofit/>
          </a:bodyPr>
          <a:lstStyle/>
          <a:p>
            <a:pPr marL="514350" indent="-514350">
              <a:buFont typeface="+mj-lt"/>
              <a:buAutoNum type="alphaLcParenR"/>
            </a:pPr>
            <a:r>
              <a:rPr lang="fr-CA" sz="3200">
                <a:latin typeface="Calibri" panose="020F0502020204030204" pitchFamily="34" charset="0"/>
                <a:cs typeface="Times New Roman" panose="02020603050405020304" pitchFamily="18" charset="0"/>
              </a:rPr>
              <a:t>Quels sont les obstacles à la dénonciation? </a:t>
            </a:r>
          </a:p>
          <a:p>
            <a:pPr marL="514350" indent="-514350">
              <a:buFont typeface="+mj-lt"/>
              <a:buAutoNum type="alphaLcParenR"/>
            </a:pPr>
            <a:r>
              <a:rPr lang="fr-CA" sz="3200">
                <a:latin typeface="Calibri" panose="020F0502020204030204" pitchFamily="34" charset="0"/>
                <a:cs typeface="Times New Roman" panose="02020603050405020304" pitchFamily="18" charset="0"/>
              </a:rPr>
              <a:t>Quelles peuvent être les répercussions du harcèlement sexuel en milieu de travail?</a:t>
            </a:r>
          </a:p>
        </p:txBody>
      </p:sp>
    </p:spTree>
    <p:extLst>
      <p:ext uri="{BB962C8B-B14F-4D97-AF65-F5344CB8AC3E}">
        <p14:creationId xmlns:p14="http://schemas.microsoft.com/office/powerpoint/2010/main" val="3175890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5CDD1A-8B20-4479-B005-C5E1E4771FBC}"/>
              </a:ext>
            </a:extLst>
          </p:cNvPr>
          <p:cNvSpPr>
            <a:spLocks noGrp="1"/>
          </p:cNvSpPr>
          <p:nvPr>
            <p:ph type="sldNum" sz="quarter" idx="12"/>
            <p:custDataLst>
              <p:tags r:id="rId1"/>
            </p:custDataLst>
          </p:nvPr>
        </p:nvSpPr>
        <p:spPr/>
        <p:txBody>
          <a:bodyPr/>
          <a:lstStyle/>
          <a:p>
            <a:fld id="{3A98EE3D-8CD1-4C3F-BD1C-C98C9596463C}" type="slidenum">
              <a:rPr lang="en-US" smtClean="0"/>
              <a:t>37</a:t>
            </a:fld>
            <a:endParaRPr lang="en-US"/>
          </a:p>
        </p:txBody>
      </p:sp>
      <p:sp>
        <p:nvSpPr>
          <p:cNvPr id="3" name="Title 2">
            <a:extLst>
              <a:ext uri="{FF2B5EF4-FFF2-40B4-BE49-F238E27FC236}">
                <a16:creationId xmlns:a16="http://schemas.microsoft.com/office/drawing/2014/main" id="{2B2A9B76-4E3C-4AD7-9156-1E3073E011AC}"/>
              </a:ext>
            </a:extLst>
          </p:cNvPr>
          <p:cNvSpPr>
            <a:spLocks noGrp="1"/>
          </p:cNvSpPr>
          <p:nvPr>
            <p:ph type="title"/>
            <p:custDataLst>
              <p:tags r:id="rId2"/>
            </p:custDataLst>
          </p:nvPr>
        </p:nvSpPr>
        <p:spPr/>
        <p:txBody>
          <a:bodyPr/>
          <a:lstStyle/>
          <a:p>
            <a:r>
              <a:rPr lang="fr-CA"/>
              <a:t>Aider quelqu’un à dénoncer</a:t>
            </a:r>
            <a:endParaRPr lang="en-CA"/>
          </a:p>
        </p:txBody>
      </p:sp>
      <p:pic>
        <p:nvPicPr>
          <p:cNvPr id="6" name="Content Placeholder 5" descr="Diagram, text&#10;&#10;Description automatically generated with medium confidence">
            <a:extLst>
              <a:ext uri="{FF2B5EF4-FFF2-40B4-BE49-F238E27FC236}">
                <a16:creationId xmlns:a16="http://schemas.microsoft.com/office/drawing/2014/main" id="{ADA266E7-E166-41AF-8993-1C0A3546151C}"/>
              </a:ext>
            </a:extLst>
          </p:cNvPr>
          <p:cNvPicPr>
            <a:picLocks noGrp="1" noChangeAspect="1"/>
          </p:cNvPicPr>
          <p:nvPr>
            <p:ph idx="1"/>
            <p:custDataLst>
              <p:tags r:id="rId3"/>
            </p:custDataLst>
          </p:nvPr>
        </p:nvPicPr>
        <p:blipFill>
          <a:blip r:embed="rId7"/>
          <a:stretch>
            <a:fillRect/>
          </a:stretch>
        </p:blipFill>
        <p:spPr>
          <a:xfrm>
            <a:off x="834888" y="1840947"/>
            <a:ext cx="10427197" cy="4948092"/>
          </a:xfrm>
        </p:spPr>
      </p:pic>
      <p:pic>
        <p:nvPicPr>
          <p:cNvPr id="5" name="Picture 5" descr="A black and white logo&#10;&#10;Description automatically generated with low confidence">
            <a:extLst>
              <a:ext uri="{FF2B5EF4-FFF2-40B4-BE49-F238E27FC236}">
                <a16:creationId xmlns:a16="http://schemas.microsoft.com/office/drawing/2014/main" id="{660A1940-693B-4F88-9EC5-6410A8A1077A}"/>
              </a:ext>
            </a:extLst>
          </p:cNvPr>
          <p:cNvPicPr>
            <a:picLocks noChangeAspect="1"/>
          </p:cNvPicPr>
          <p:nvPr>
            <p:custDataLst>
              <p:tags r:id="rId4"/>
            </p:custDataLst>
          </p:nvPr>
        </p:nvPicPr>
        <p:blipFill>
          <a:blip r:embed="rId8"/>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565903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162BFF-C5BA-4913-BEA3-4EAC3B134909}"/>
              </a:ext>
            </a:extLst>
          </p:cNvPr>
          <p:cNvSpPr>
            <a:spLocks noGrp="1"/>
          </p:cNvSpPr>
          <p:nvPr>
            <p:ph type="sldNum" sz="quarter" idx="12"/>
            <p:custDataLst>
              <p:tags r:id="rId1"/>
            </p:custDataLst>
          </p:nvPr>
        </p:nvSpPr>
        <p:spPr/>
        <p:txBody>
          <a:bodyPr/>
          <a:lstStyle/>
          <a:p>
            <a:fld id="{3A98EE3D-8CD1-4C3F-BD1C-C98C9596463C}" type="slidenum">
              <a:rPr lang="fr-CA" smtClean="0"/>
              <a:t>38</a:t>
            </a:fld>
            <a:endParaRPr lang="fr-CA"/>
          </a:p>
        </p:txBody>
      </p:sp>
      <p:sp>
        <p:nvSpPr>
          <p:cNvPr id="3" name="Title 2">
            <a:extLst>
              <a:ext uri="{FF2B5EF4-FFF2-40B4-BE49-F238E27FC236}">
                <a16:creationId xmlns:a16="http://schemas.microsoft.com/office/drawing/2014/main" id="{718884B9-B22D-4B10-9CD2-017C51435911}"/>
              </a:ext>
            </a:extLst>
          </p:cNvPr>
          <p:cNvSpPr>
            <a:spLocks noGrp="1"/>
          </p:cNvSpPr>
          <p:nvPr>
            <p:ph type="title"/>
            <p:custDataLst>
              <p:tags r:id="rId2"/>
            </p:custDataLst>
          </p:nvPr>
        </p:nvSpPr>
        <p:spPr/>
        <p:txBody>
          <a:bodyPr/>
          <a:lstStyle/>
          <a:p>
            <a:r>
              <a:rPr lang="fr-CA"/>
              <a:t>Notions à retenir pour les travailleurs communautaires</a:t>
            </a:r>
          </a:p>
        </p:txBody>
      </p:sp>
      <p:sp>
        <p:nvSpPr>
          <p:cNvPr id="6" name="Content Placeholder 5">
            <a:extLst>
              <a:ext uri="{FF2B5EF4-FFF2-40B4-BE49-F238E27FC236}">
                <a16:creationId xmlns:a16="http://schemas.microsoft.com/office/drawing/2014/main" id="{35F1F5CE-889B-4FB2-BF39-CCAD48E6ED20}"/>
              </a:ext>
            </a:extLst>
          </p:cNvPr>
          <p:cNvSpPr>
            <a:spLocks noGrp="1"/>
          </p:cNvSpPr>
          <p:nvPr>
            <p:ph idx="1"/>
            <p:custDataLst>
              <p:tags r:id="rId3"/>
            </p:custDataLst>
          </p:nvPr>
        </p:nvSpPr>
        <p:spPr/>
        <p:txBody>
          <a:bodyPr>
            <a:normAutofit/>
          </a:bodyPr>
          <a:lstStyle/>
          <a:p>
            <a:r>
              <a:rPr lang="fr-CA" sz="3200"/>
              <a:t>Montrez l’exemple</a:t>
            </a:r>
          </a:p>
          <a:p>
            <a:r>
              <a:rPr lang="fr-CA" sz="3200"/>
              <a:t>Ne gardez pas le silence</a:t>
            </a:r>
          </a:p>
          <a:p>
            <a:r>
              <a:rPr lang="fr-CA" sz="3200"/>
              <a:t>Aidez les survivantes et les survivants</a:t>
            </a:r>
          </a:p>
          <a:p>
            <a:r>
              <a:rPr lang="fr-CA" sz="3200"/>
              <a:t>Ne craignez pas de demander de l’aide</a:t>
            </a:r>
          </a:p>
          <a:p>
            <a:pPr marL="0" indent="0">
              <a:buNone/>
            </a:pPr>
            <a:endParaRPr lang="fr-CA" sz="2800"/>
          </a:p>
        </p:txBody>
      </p:sp>
    </p:spTree>
    <p:extLst>
      <p:ext uri="{BB962C8B-B14F-4D97-AF65-F5344CB8AC3E}">
        <p14:creationId xmlns:p14="http://schemas.microsoft.com/office/powerpoint/2010/main" val="2193006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6CF286-8D3C-4B51-AF08-D536FC67168F}"/>
              </a:ext>
            </a:extLst>
          </p:cNvPr>
          <p:cNvSpPr>
            <a:spLocks noGrp="1"/>
          </p:cNvSpPr>
          <p:nvPr>
            <p:ph type="sldNum" sz="quarter" idx="12"/>
            <p:custDataLst>
              <p:tags r:id="rId1"/>
            </p:custDataLst>
          </p:nvPr>
        </p:nvSpPr>
        <p:spPr/>
        <p:txBody>
          <a:bodyPr/>
          <a:lstStyle/>
          <a:p>
            <a:fld id="{3A98EE3D-8CD1-4C3F-BD1C-C98C9596463C}" type="slidenum">
              <a:rPr lang="fr-CA" smtClean="0"/>
              <a:t>39</a:t>
            </a:fld>
            <a:endParaRPr lang="fr-CA"/>
          </a:p>
        </p:txBody>
      </p:sp>
      <p:sp>
        <p:nvSpPr>
          <p:cNvPr id="4" name="Title 3">
            <a:extLst>
              <a:ext uri="{FF2B5EF4-FFF2-40B4-BE49-F238E27FC236}">
                <a16:creationId xmlns:a16="http://schemas.microsoft.com/office/drawing/2014/main" id="{0775A4E8-64DF-45F8-8DD3-052F9986A4BA}"/>
              </a:ext>
            </a:extLst>
          </p:cNvPr>
          <p:cNvSpPr>
            <a:spLocks noGrp="1"/>
          </p:cNvSpPr>
          <p:nvPr>
            <p:ph type="title"/>
            <p:custDataLst>
              <p:tags r:id="rId2"/>
            </p:custDataLst>
          </p:nvPr>
        </p:nvSpPr>
        <p:spPr/>
        <p:txBody>
          <a:bodyPr/>
          <a:lstStyle/>
          <a:p>
            <a:r>
              <a:rPr lang="fr-CA"/>
              <a:t>Que peuvent faire les travailleurs communautaires?</a:t>
            </a:r>
          </a:p>
        </p:txBody>
      </p:sp>
      <p:sp>
        <p:nvSpPr>
          <p:cNvPr id="5" name="Content Placeholder 4">
            <a:extLst>
              <a:ext uri="{FF2B5EF4-FFF2-40B4-BE49-F238E27FC236}">
                <a16:creationId xmlns:a16="http://schemas.microsoft.com/office/drawing/2014/main" id="{EAE1EE4F-150C-4F9A-A655-9A2E9EE0D38C}"/>
              </a:ext>
            </a:extLst>
          </p:cNvPr>
          <p:cNvSpPr>
            <a:spLocks noGrp="1"/>
          </p:cNvSpPr>
          <p:nvPr>
            <p:ph idx="1"/>
            <p:custDataLst>
              <p:tags r:id="rId3"/>
            </p:custDataLst>
          </p:nvPr>
        </p:nvSpPr>
        <p:spPr>
          <a:xfrm>
            <a:off x="355101" y="2131678"/>
            <a:ext cx="11255707" cy="4474798"/>
          </a:xfrm>
        </p:spPr>
        <p:txBody>
          <a:bodyPr>
            <a:normAutofit fontScale="92500" lnSpcReduction="20000"/>
          </a:bodyPr>
          <a:lstStyle/>
          <a:p>
            <a:pPr marL="360363" indent="-360363"/>
            <a:r>
              <a:rPr lang="fr-CA" sz="2800"/>
              <a:t>Aiguiller les clients vers les cliniques juridiques communautaires et le Centre d’assistance juridique en matière de droits de la personne.</a:t>
            </a:r>
          </a:p>
          <a:p>
            <a:pPr marL="360363" indent="-360363"/>
            <a:r>
              <a:rPr lang="fr-CA" sz="2800"/>
              <a:t>Dire aux clients de consigner, </a:t>
            </a:r>
            <a:r>
              <a:rPr lang="fr-CA" sz="2800" b="1"/>
              <a:t>ailleurs</a:t>
            </a:r>
            <a:r>
              <a:rPr lang="fr-CA" sz="2800"/>
              <a:t> qu’au travail, tous les incidents (journal/registre des incidents : qui, quoi, où, quand et témoins).</a:t>
            </a:r>
          </a:p>
          <a:p>
            <a:pPr marL="360363" indent="-360363"/>
            <a:r>
              <a:rPr lang="fr-CA" sz="2800"/>
              <a:t>Faire de l’écoute active axée sur une approche tenant compte des traumatismes.</a:t>
            </a:r>
          </a:p>
          <a:p>
            <a:pPr marL="360363" indent="-360363"/>
            <a:r>
              <a:rPr lang="fr-CA" sz="2800"/>
              <a:t>Aiguiller les clients vers des ressources de soutien psychologique ou de conception de plan de sécurité.</a:t>
            </a:r>
          </a:p>
          <a:p>
            <a:pPr marL="360363" indent="-360363"/>
            <a:r>
              <a:rPr lang="fr-CA" sz="2800"/>
              <a:t>Encourager les clients à recueillir des preuves (messages textes, vidéos, photos, courriels, lettres de témoins).</a:t>
            </a:r>
          </a:p>
          <a:p>
            <a:pPr marL="360363" indent="-360363"/>
            <a:r>
              <a:rPr lang="fr-CA" sz="2800"/>
              <a:t>Garder des notes sur leurs discussions avec les clients.</a:t>
            </a:r>
          </a:p>
          <a:p>
            <a:endParaRPr lang="fr-CA"/>
          </a:p>
        </p:txBody>
      </p:sp>
    </p:spTree>
    <p:extLst>
      <p:ext uri="{BB962C8B-B14F-4D97-AF65-F5344CB8AC3E}">
        <p14:creationId xmlns:p14="http://schemas.microsoft.com/office/powerpoint/2010/main" val="3928190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4F8E-487D-4B7F-AF7B-1CEBF8BDA66A}"/>
              </a:ext>
            </a:extLst>
          </p:cNvPr>
          <p:cNvSpPr>
            <a:spLocks noGrp="1"/>
          </p:cNvSpPr>
          <p:nvPr>
            <p:ph type="title"/>
            <p:custDataLst>
              <p:tags r:id="rId1"/>
            </p:custDataLst>
          </p:nvPr>
        </p:nvSpPr>
        <p:spPr/>
        <p:txBody>
          <a:bodyPr>
            <a:normAutofit/>
          </a:bodyPr>
          <a:lstStyle/>
          <a:p>
            <a:r>
              <a:rPr lang="fr-CA" b="1"/>
              <a:t>CLAUSE D’EXONÉRATION DE RESPONSABILITÉ LEGALE</a:t>
            </a:r>
          </a:p>
        </p:txBody>
      </p:sp>
      <p:sp>
        <p:nvSpPr>
          <p:cNvPr id="3" name="Content Placeholder 2">
            <a:extLst>
              <a:ext uri="{FF2B5EF4-FFF2-40B4-BE49-F238E27FC236}">
                <a16:creationId xmlns:a16="http://schemas.microsoft.com/office/drawing/2014/main" id="{A7950C7A-9CA0-4DE3-A2F5-29A6F7AB8E53}"/>
              </a:ext>
            </a:extLst>
          </p:cNvPr>
          <p:cNvSpPr>
            <a:spLocks noGrp="1"/>
          </p:cNvSpPr>
          <p:nvPr>
            <p:ph idx="1"/>
            <p:custDataLst>
              <p:tags r:id="rId2"/>
            </p:custDataLst>
          </p:nvPr>
        </p:nvSpPr>
        <p:spPr/>
        <p:txBody>
          <a:bodyPr>
            <a:normAutofit fontScale="55000" lnSpcReduction="20000"/>
          </a:bodyPr>
          <a:lstStyle/>
          <a:p>
            <a:pPr marL="0" indent="0" algn="just">
              <a:lnSpc>
                <a:spcPct val="120000"/>
              </a:lnSpc>
              <a:buNone/>
            </a:pPr>
            <a:r>
              <a:rPr lang="fr-FR" sz="5400"/>
              <a:t>Cette session est uniquement à des fins d'information générale et ne constitue pas un conseil juridique. Les renseignements juridiques et les réponses fournies par notre conférencière ne sont pas destinés à être utilisées comme des conseils juridiques pour un problème juridique particulier. </a:t>
            </a:r>
          </a:p>
          <a:p>
            <a:pPr marL="0" indent="0" algn="just">
              <a:lnSpc>
                <a:spcPct val="120000"/>
              </a:lnSpc>
              <a:buNone/>
            </a:pPr>
            <a:r>
              <a:rPr lang="fr-FR" sz="5400"/>
              <a:t>Cette présentation a été faite le </a:t>
            </a:r>
            <a:r>
              <a:rPr lang="fr-FR" sz="5400" err="1"/>
              <a:t>xxxxx</a:t>
            </a:r>
            <a:r>
              <a:rPr lang="fr-FR" sz="5400"/>
              <a:t> et tient compte de l'évolution de la loi à la date mentionnée.</a:t>
            </a:r>
            <a:endParaRPr lang="en-US" sz="5400">
              <a:solidFill>
                <a:schemeClr val="bg2"/>
              </a:solidFill>
            </a:endParaRPr>
          </a:p>
          <a:p>
            <a:endParaRPr lang="fr-CA" sz="2800">
              <a:solidFill>
                <a:schemeClr val="tx1"/>
              </a:solidFill>
            </a:endParaRPr>
          </a:p>
          <a:p>
            <a:endParaRPr lang="fr-CA">
              <a:solidFill>
                <a:schemeClr val="tx1"/>
              </a:solidFill>
            </a:endParaRPr>
          </a:p>
        </p:txBody>
      </p:sp>
      <p:sp>
        <p:nvSpPr>
          <p:cNvPr id="5" name="Slide Number Placeholder 4">
            <a:extLst>
              <a:ext uri="{FF2B5EF4-FFF2-40B4-BE49-F238E27FC236}">
                <a16:creationId xmlns:a16="http://schemas.microsoft.com/office/drawing/2014/main" id="{AC6B4786-7642-4446-93AC-70FB9F26342F}"/>
              </a:ext>
            </a:extLst>
          </p:cNvPr>
          <p:cNvSpPr>
            <a:spLocks noGrp="1"/>
          </p:cNvSpPr>
          <p:nvPr>
            <p:ph type="sldNum" sz="quarter" idx="12"/>
            <p:custDataLst>
              <p:tags r:id="rId3"/>
            </p:custDataLst>
          </p:nvPr>
        </p:nvSpPr>
        <p:spPr/>
        <p:txBody>
          <a:bodyPr/>
          <a:lstStyle/>
          <a:p>
            <a:fld id="{3A98EE3D-8CD1-4C3F-BD1C-C98C9596463C}" type="slidenum">
              <a:rPr lang="fr-CA" smtClean="0"/>
              <a:t>4</a:t>
            </a:fld>
            <a:endParaRPr lang="fr-CA"/>
          </a:p>
        </p:txBody>
      </p:sp>
    </p:spTree>
    <p:extLst>
      <p:ext uri="{BB962C8B-B14F-4D97-AF65-F5344CB8AC3E}">
        <p14:creationId xmlns:p14="http://schemas.microsoft.com/office/powerpoint/2010/main" val="538843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40D18E-AEF2-40E7-A466-8D276AA23B68}"/>
              </a:ext>
            </a:extLst>
          </p:cNvPr>
          <p:cNvSpPr>
            <a:spLocks noGrp="1"/>
          </p:cNvSpPr>
          <p:nvPr>
            <p:ph type="sldNum" sz="quarter" idx="12"/>
            <p:custDataLst>
              <p:tags r:id="rId1"/>
            </p:custDataLst>
          </p:nvPr>
        </p:nvSpPr>
        <p:spPr>
          <a:xfrm>
            <a:off x="10795363" y="6423914"/>
            <a:ext cx="1052510" cy="365125"/>
          </a:xfrm>
        </p:spPr>
        <p:txBody>
          <a:bodyPr anchor="ctr">
            <a:normAutofit/>
          </a:bodyPr>
          <a:lstStyle/>
          <a:p>
            <a:pPr>
              <a:spcAft>
                <a:spcPts val="600"/>
              </a:spcAft>
            </a:pPr>
            <a:fld id="{3A98EE3D-8CD1-4C3F-BD1C-C98C9596463C}" type="slidenum">
              <a:rPr lang="fr-CA" smtClean="0"/>
              <a:pPr>
                <a:spcAft>
                  <a:spcPts val="600"/>
                </a:spcAft>
              </a:pPr>
              <a:t>40</a:t>
            </a:fld>
            <a:endParaRPr lang="fr-CA"/>
          </a:p>
        </p:txBody>
      </p:sp>
      <p:sp>
        <p:nvSpPr>
          <p:cNvPr id="4" name="Title 3">
            <a:extLst>
              <a:ext uri="{FF2B5EF4-FFF2-40B4-BE49-F238E27FC236}">
                <a16:creationId xmlns:a16="http://schemas.microsoft.com/office/drawing/2014/main" id="{75A02176-0995-4810-9FF4-C210AD22BC86}"/>
              </a:ext>
            </a:extLst>
          </p:cNvPr>
          <p:cNvSpPr>
            <a:spLocks noGrp="1"/>
          </p:cNvSpPr>
          <p:nvPr>
            <p:ph type="title"/>
            <p:custDataLst>
              <p:tags r:id="rId2"/>
            </p:custDataLst>
          </p:nvPr>
        </p:nvSpPr>
        <p:spPr>
          <a:xfrm>
            <a:off x="581192" y="702156"/>
            <a:ext cx="11029616" cy="1013800"/>
          </a:xfrm>
        </p:spPr>
        <p:txBody>
          <a:bodyPr anchor="b">
            <a:normAutofit/>
          </a:bodyPr>
          <a:lstStyle/>
          <a:p>
            <a:r>
              <a:rPr lang="fr-CA"/>
              <a:t>Des Questions?</a:t>
            </a:r>
          </a:p>
        </p:txBody>
      </p:sp>
      <p:pic>
        <p:nvPicPr>
          <p:cNvPr id="6" name="Content Placeholder 5">
            <a:extLst>
              <a:ext uri="{FF2B5EF4-FFF2-40B4-BE49-F238E27FC236}">
                <a16:creationId xmlns:a16="http://schemas.microsoft.com/office/drawing/2014/main" id="{2273143C-43B9-406E-AC71-0C2F11C25F03}"/>
              </a:ext>
            </a:extLst>
          </p:cNvPr>
          <p:cNvPicPr>
            <a:picLocks noGrp="1" noChangeAspect="1"/>
          </p:cNvPicPr>
          <p:nvPr>
            <p:ph idx="1"/>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3340716" y="2180496"/>
            <a:ext cx="5510566" cy="3678303"/>
          </a:xfrm>
          <a:prstGeom prst="rect">
            <a:avLst/>
          </a:prstGeom>
          <a:noFill/>
        </p:spPr>
      </p:pic>
      <p:pic>
        <p:nvPicPr>
          <p:cNvPr id="5" name="Picture 5" descr="A black and white logo&#10;&#10;Description automatically generated with low confidence">
            <a:extLst>
              <a:ext uri="{FF2B5EF4-FFF2-40B4-BE49-F238E27FC236}">
                <a16:creationId xmlns:a16="http://schemas.microsoft.com/office/drawing/2014/main" id="{AA1E02AE-BC53-4953-8624-A4D0FE2B9E1D}"/>
              </a:ext>
            </a:extLst>
          </p:cNvPr>
          <p:cNvPicPr>
            <a:picLocks noChangeAspect="1"/>
          </p:cNvPicPr>
          <p:nvPr>
            <p:custDataLst>
              <p:tags r:id="rId4"/>
            </p:custDataLst>
          </p:nvPr>
        </p:nvPicPr>
        <p:blipFill>
          <a:blip r:embed="rId8"/>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1818513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98DAA2-DC66-4BC0-9AFE-4AEC2788AD61}"/>
              </a:ext>
            </a:extLst>
          </p:cNvPr>
          <p:cNvSpPr>
            <a:spLocks noGrp="1"/>
          </p:cNvSpPr>
          <p:nvPr>
            <p:ph type="sldNum" sz="quarter" idx="12"/>
            <p:custDataLst>
              <p:tags r:id="rId1"/>
            </p:custDataLst>
          </p:nvPr>
        </p:nvSpPr>
        <p:spPr>
          <a:xfrm>
            <a:off x="10795363" y="6423914"/>
            <a:ext cx="1052510" cy="365125"/>
          </a:xfrm>
        </p:spPr>
        <p:txBody>
          <a:bodyPr anchor="ctr">
            <a:normAutofit/>
          </a:bodyPr>
          <a:lstStyle/>
          <a:p>
            <a:pPr>
              <a:spcAft>
                <a:spcPts val="600"/>
              </a:spcAft>
            </a:pPr>
            <a:fld id="{3A98EE3D-8CD1-4C3F-BD1C-C98C9596463C}" type="slidenum">
              <a:rPr lang="fr-CA" smtClean="0"/>
              <a:pPr>
                <a:spcAft>
                  <a:spcPts val="600"/>
                </a:spcAft>
              </a:pPr>
              <a:t>41</a:t>
            </a:fld>
            <a:endParaRPr lang="fr-CA"/>
          </a:p>
        </p:txBody>
      </p:sp>
      <p:sp>
        <p:nvSpPr>
          <p:cNvPr id="4" name="Title 3">
            <a:extLst>
              <a:ext uri="{FF2B5EF4-FFF2-40B4-BE49-F238E27FC236}">
                <a16:creationId xmlns:a16="http://schemas.microsoft.com/office/drawing/2014/main" id="{D6ED4725-8B17-4CF2-89FC-D269BA3D5C63}"/>
              </a:ext>
            </a:extLst>
          </p:cNvPr>
          <p:cNvSpPr>
            <a:spLocks noGrp="1"/>
          </p:cNvSpPr>
          <p:nvPr>
            <p:ph type="title"/>
            <p:custDataLst>
              <p:tags r:id="rId2"/>
            </p:custDataLst>
          </p:nvPr>
        </p:nvSpPr>
        <p:spPr>
          <a:xfrm>
            <a:off x="581193" y="729658"/>
            <a:ext cx="11029616" cy="988332"/>
          </a:xfrm>
        </p:spPr>
        <p:txBody>
          <a:bodyPr anchor="b">
            <a:normAutofit/>
          </a:bodyPr>
          <a:lstStyle/>
          <a:p>
            <a:r>
              <a:rPr lang="fr-CA"/>
              <a:t>AIGUILLAGE</a:t>
            </a:r>
          </a:p>
        </p:txBody>
      </p:sp>
      <p:sp>
        <p:nvSpPr>
          <p:cNvPr id="5" name="Content Placeholder 4">
            <a:extLst>
              <a:ext uri="{FF2B5EF4-FFF2-40B4-BE49-F238E27FC236}">
                <a16:creationId xmlns:a16="http://schemas.microsoft.com/office/drawing/2014/main" id="{BD7C4757-B266-42C9-84CB-6A365B6AD9DA}"/>
              </a:ext>
            </a:extLst>
          </p:cNvPr>
          <p:cNvSpPr>
            <a:spLocks noGrp="1"/>
          </p:cNvSpPr>
          <p:nvPr>
            <p:ph sz="half" idx="1"/>
            <p:custDataLst>
              <p:tags r:id="rId3"/>
            </p:custDataLst>
          </p:nvPr>
        </p:nvSpPr>
        <p:spPr>
          <a:xfrm>
            <a:off x="398312" y="2448055"/>
            <a:ext cx="8025252" cy="4340984"/>
          </a:xfrm>
        </p:spPr>
        <p:txBody>
          <a:bodyPr anchor="ctr">
            <a:normAutofit fontScale="55000" lnSpcReduction="20000"/>
          </a:bodyPr>
          <a:lstStyle/>
          <a:p>
            <a:r>
              <a:rPr lang="fr-CA" sz="3800">
                <a:hlinkClick r:id="rId8"/>
              </a:rPr>
              <a:t>Cliniques juridiques communautaires</a:t>
            </a:r>
            <a:endParaRPr lang="fr-CA" sz="3800">
              <a:hlinkClick r:id="rId9"/>
            </a:endParaRPr>
          </a:p>
          <a:p>
            <a:r>
              <a:rPr lang="fr-CA" sz="3800"/>
              <a:t>Projet SHAPE – site Web en service sous peu</a:t>
            </a:r>
          </a:p>
          <a:p>
            <a:r>
              <a:rPr lang="fr-CA" sz="3800">
                <a:hlinkClick r:id="rId10"/>
              </a:rPr>
              <a:t>Ligne d’assistance sans frais de Pro Bono Ontario</a:t>
            </a:r>
            <a:r>
              <a:rPr lang="fr-CA" sz="3800"/>
              <a:t> - </a:t>
            </a:r>
            <a:r>
              <a:rPr lang="fr-CA" sz="3800" b="1" i="0">
                <a:solidFill>
                  <a:srgbClr val="666666"/>
                </a:solidFill>
                <a:effectLst/>
                <a:latin typeface="Open Sans" panose="020B0606030504020204" pitchFamily="34" charset="0"/>
              </a:rPr>
              <a:t>1 855 776-1855</a:t>
            </a:r>
          </a:p>
          <a:p>
            <a:r>
              <a:rPr lang="fr-CA" sz="3800"/>
              <a:t>la ligne </a:t>
            </a:r>
            <a:r>
              <a:rPr lang="fr-CA" sz="3800" err="1">
                <a:hlinkClick r:id="rId11"/>
              </a:rPr>
              <a:t>Fem’aide</a:t>
            </a:r>
            <a:r>
              <a:rPr lang="fr-CA" sz="3800"/>
              <a:t> -  </a:t>
            </a:r>
            <a:r>
              <a:rPr lang="fr-CA" sz="3800" b="1">
                <a:solidFill>
                  <a:srgbClr val="666666"/>
                </a:solidFill>
                <a:latin typeface="Open Sans" panose="020B0606030504020204" pitchFamily="34" charset="0"/>
              </a:rPr>
              <a:t>1 (877) 336-2433</a:t>
            </a:r>
          </a:p>
          <a:p>
            <a:r>
              <a:rPr lang="fr-CA" sz="3800">
                <a:hlinkClick r:id="rId12"/>
              </a:rPr>
              <a:t>Foire aux questions sur le harcèlement sexuel et la violence du Centre d’assistance juridique en matière de droits de la personne</a:t>
            </a:r>
            <a:endParaRPr lang="fr-CA" sz="3800"/>
          </a:p>
          <a:p>
            <a:pPr marL="304800" lvl="1" indent="-304800"/>
            <a:r>
              <a:rPr lang="fr-CA" sz="3800"/>
              <a:t>Programme </a:t>
            </a:r>
            <a:r>
              <a:rPr lang="fr-CA" sz="3800">
                <a:hlinkClick r:id="rId13"/>
              </a:rPr>
              <a:t>Échange de ressources pour le harcèlement et l’agression sexuelle (ÉRHAS)</a:t>
            </a:r>
            <a:endParaRPr lang="fr-CA" sz="3800"/>
          </a:p>
          <a:p>
            <a:pPr marL="304800" lvl="1" indent="-304800"/>
            <a:r>
              <a:rPr lang="fr-CA" sz="4000">
                <a:latin typeface="+mj-lt"/>
                <a:hlinkClick r:id="rId14"/>
              </a:rPr>
              <a:t>Plusjamais.ca </a:t>
            </a:r>
            <a:r>
              <a:rPr lang="fr-CA" sz="4000">
                <a:latin typeface="+mj-lt"/>
              </a:rPr>
              <a:t>– Action ontarienne contre la violence faite aux femmes</a:t>
            </a:r>
            <a:endParaRPr lang="fr-CA" sz="3800"/>
          </a:p>
          <a:p>
            <a:pPr marL="0" indent="0">
              <a:buNone/>
            </a:pPr>
            <a:endParaRPr lang="fr-CA" sz="3200"/>
          </a:p>
        </p:txBody>
      </p:sp>
      <p:pic>
        <p:nvPicPr>
          <p:cNvPr id="7" name="Content Placeholder 6" descr="Questions outline">
            <a:extLst>
              <a:ext uri="{FF2B5EF4-FFF2-40B4-BE49-F238E27FC236}">
                <a16:creationId xmlns:a16="http://schemas.microsoft.com/office/drawing/2014/main" id="{20B349D0-3EF6-47C3-AE84-33BF60E8B4F2}"/>
              </a:ext>
            </a:extLst>
          </p:cNvPr>
          <p:cNvPicPr>
            <a:picLocks noGrp="1" noChangeAspect="1"/>
          </p:cNvPicPr>
          <p:nvPr>
            <p:ph sz="half" idx="2"/>
            <p:custDataLst>
              <p:tags r:id="rId4"/>
            </p:custDataLst>
          </p:nvPr>
        </p:nvPicPr>
        <p:blipFill>
          <a:blip r:embed="rId15">
            <a:extLst>
              <a:ext uri="{96DAC541-7B7A-43D3-8B79-37D633B846F1}">
                <asvg:svgBlip xmlns:asvg="http://schemas.microsoft.com/office/drawing/2016/SVG/main" r:embed="rId16"/>
              </a:ext>
            </a:extLst>
          </a:blip>
          <a:stretch>
            <a:fillRect/>
          </a:stretch>
        </p:blipFill>
        <p:spPr>
          <a:xfrm>
            <a:off x="8558953" y="1951556"/>
            <a:ext cx="3633047" cy="3633047"/>
          </a:xfrm>
        </p:spPr>
      </p:pic>
      <p:pic>
        <p:nvPicPr>
          <p:cNvPr id="6" name="Picture 5" descr="A black and white logo&#10;&#10;Description automatically generated with low confidence">
            <a:extLst>
              <a:ext uri="{FF2B5EF4-FFF2-40B4-BE49-F238E27FC236}">
                <a16:creationId xmlns:a16="http://schemas.microsoft.com/office/drawing/2014/main" id="{A60050ED-8B40-4819-9546-AA98E345C069}"/>
              </a:ext>
            </a:extLst>
          </p:cNvPr>
          <p:cNvPicPr>
            <a:picLocks noChangeAspect="1"/>
          </p:cNvPicPr>
          <p:nvPr>
            <p:custDataLst>
              <p:tags r:id="rId5"/>
            </p:custDataLst>
          </p:nvPr>
        </p:nvPicPr>
        <p:blipFill>
          <a:blip r:embed="rId17"/>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3205472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F35A8B-98E1-4B14-BC60-5AB4A7B83E28}"/>
              </a:ext>
            </a:extLst>
          </p:cNvPr>
          <p:cNvSpPr>
            <a:spLocks noGrp="1"/>
          </p:cNvSpPr>
          <p:nvPr>
            <p:ph type="sldNum" sz="quarter" idx="12"/>
            <p:custDataLst>
              <p:tags r:id="rId1"/>
            </p:custDataLst>
          </p:nvPr>
        </p:nvSpPr>
        <p:spPr/>
        <p:txBody>
          <a:bodyPr/>
          <a:lstStyle/>
          <a:p>
            <a:fld id="{3A98EE3D-8CD1-4C3F-BD1C-C98C9596463C}" type="slidenum">
              <a:rPr lang="fr-CA" smtClean="0"/>
              <a:t>42</a:t>
            </a:fld>
            <a:endParaRPr lang="fr-CA"/>
          </a:p>
        </p:txBody>
      </p:sp>
      <p:sp>
        <p:nvSpPr>
          <p:cNvPr id="4" name="Title 3">
            <a:extLst>
              <a:ext uri="{FF2B5EF4-FFF2-40B4-BE49-F238E27FC236}">
                <a16:creationId xmlns:a16="http://schemas.microsoft.com/office/drawing/2014/main" id="{52DCED78-BD7C-405B-8DCA-CBB32BF1165C}"/>
              </a:ext>
            </a:extLst>
          </p:cNvPr>
          <p:cNvSpPr>
            <a:spLocks noGrp="1"/>
          </p:cNvSpPr>
          <p:nvPr>
            <p:ph type="title"/>
            <p:custDataLst>
              <p:tags r:id="rId2"/>
            </p:custDataLst>
          </p:nvPr>
        </p:nvSpPr>
        <p:spPr/>
        <p:txBody>
          <a:bodyPr/>
          <a:lstStyle/>
          <a:p>
            <a:r>
              <a:rPr lang="fr-CA"/>
              <a:t>ressources</a:t>
            </a:r>
          </a:p>
        </p:txBody>
      </p:sp>
      <p:sp>
        <p:nvSpPr>
          <p:cNvPr id="5" name="Content Placeholder 4">
            <a:extLst>
              <a:ext uri="{FF2B5EF4-FFF2-40B4-BE49-F238E27FC236}">
                <a16:creationId xmlns:a16="http://schemas.microsoft.com/office/drawing/2014/main" id="{ED07AABC-7C67-44F1-8091-56ECF8A58839}"/>
              </a:ext>
            </a:extLst>
          </p:cNvPr>
          <p:cNvSpPr>
            <a:spLocks noGrp="1"/>
          </p:cNvSpPr>
          <p:nvPr>
            <p:ph idx="1"/>
            <p:custDataLst>
              <p:tags r:id="rId3"/>
            </p:custDataLst>
          </p:nvPr>
        </p:nvSpPr>
        <p:spPr>
          <a:xfrm>
            <a:off x="581193" y="1825447"/>
            <a:ext cx="11468053" cy="4882119"/>
          </a:xfrm>
        </p:spPr>
        <p:txBody>
          <a:bodyPr>
            <a:noAutofit/>
          </a:bodyPr>
          <a:lstStyle/>
          <a:p>
            <a:r>
              <a:rPr lang="fr-CA" sz="2800">
                <a:hlinkClick r:id="rId7"/>
              </a:rPr>
              <a:t>Ministère du Travail, de la Formation et du Développement des compétences</a:t>
            </a:r>
            <a:endParaRPr lang="fr-CA" sz="2800"/>
          </a:p>
          <a:p>
            <a:r>
              <a:rPr lang="fr-CA" sz="2800">
                <a:hlinkClick r:id="rId8"/>
              </a:rPr>
              <a:t>Liste des industries et milieux de travail sous réglementation fédérale</a:t>
            </a:r>
            <a:r>
              <a:rPr lang="fr-CA" sz="2800"/>
              <a:t> </a:t>
            </a:r>
          </a:p>
          <a:p>
            <a:r>
              <a:rPr lang="fr-CA" sz="2800">
                <a:solidFill>
                  <a:srgbClr val="FFC000"/>
                </a:solidFill>
                <a:hlinkClick r:id="rId9">
                  <a:extLst>
                    <a:ext uri="{A12FA001-AC4F-418D-AE19-62706E023703}">
                      <ahyp:hlinkClr xmlns:ahyp="http://schemas.microsoft.com/office/drawing/2018/hyperlinkcolor" val="tx"/>
                    </a:ext>
                  </a:extLst>
                </a:hlinkClick>
              </a:rPr>
              <a:t>Tribunal des droits de la personne de l’Ontario</a:t>
            </a:r>
            <a:endParaRPr lang="fr-CA" sz="2800">
              <a:solidFill>
                <a:srgbClr val="FFC000"/>
              </a:solidFill>
            </a:endParaRPr>
          </a:p>
          <a:p>
            <a:r>
              <a:rPr lang="fr-CA" sz="2800">
                <a:solidFill>
                  <a:srgbClr val="FFC000"/>
                </a:solidFill>
                <a:hlinkClick r:id="rId10">
                  <a:extLst>
                    <a:ext uri="{A12FA001-AC4F-418D-AE19-62706E023703}">
                      <ahyp:hlinkClr xmlns:ahyp="http://schemas.microsoft.com/office/drawing/2018/hyperlinkcolor" val="tx"/>
                    </a:ext>
                  </a:extLst>
                </a:hlinkClick>
              </a:rPr>
              <a:t>Commission canadienne des droits de la personne </a:t>
            </a:r>
            <a:endParaRPr lang="fr-CA" sz="2800">
              <a:solidFill>
                <a:srgbClr val="FFC000"/>
              </a:solidFill>
            </a:endParaRPr>
          </a:p>
          <a:p>
            <a:r>
              <a:rPr lang="fr-CA" sz="2800">
                <a:hlinkClick r:id="rId11"/>
              </a:rPr>
              <a:t>Infographie BRAVE – Université de la métropole de Toronto (</a:t>
            </a:r>
            <a:r>
              <a:rPr lang="fr-CA" sz="2800" err="1">
                <a:hlinkClick r:id="rId11"/>
              </a:rPr>
              <a:t>Ryerson</a:t>
            </a:r>
            <a:r>
              <a:rPr lang="fr-CA" sz="2800"/>
              <a:t>)</a:t>
            </a:r>
          </a:p>
          <a:p>
            <a:r>
              <a:rPr lang="fr-CA" sz="2800" u="sng">
                <a:solidFill>
                  <a:srgbClr val="F7B615"/>
                </a:solidFill>
                <a:latin typeface="+mj-lt"/>
                <a:ea typeface="Calibri" panose="020F0502020204030204" pitchFamily="34" charset="0"/>
                <a:hlinkClick r:id="rId12">
                  <a:extLst>
                    <a:ext uri="{A12FA001-AC4F-418D-AE19-62706E023703}">
                      <ahyp:hlinkClr xmlns:ahyp="http://schemas.microsoft.com/office/drawing/2018/hyperlinkcolor" val="tx"/>
                    </a:ext>
                  </a:extLst>
                </a:hlinkClick>
              </a:rPr>
              <a:t>Guide de référence terminologique</a:t>
            </a:r>
            <a:r>
              <a:rPr lang="fr-CA" sz="2800">
                <a:solidFill>
                  <a:srgbClr val="7030A0"/>
                </a:solidFill>
                <a:latin typeface="+mj-lt"/>
                <a:ea typeface="Calibri" panose="020F0502020204030204" pitchFamily="34" charset="0"/>
              </a:rPr>
              <a:t> </a:t>
            </a:r>
            <a:r>
              <a:rPr lang="fr-CA" sz="2800"/>
              <a:t>2SLGBTQ+ Spectrum – Waterloo </a:t>
            </a:r>
            <a:r>
              <a:rPr lang="fr-CA" sz="2800" err="1"/>
              <a:t>Region’s</a:t>
            </a:r>
            <a:r>
              <a:rPr lang="fr-CA" sz="2800"/>
              <a:t> Rainbow Community </a:t>
            </a:r>
            <a:r>
              <a:rPr lang="fr-CA" sz="2800" err="1"/>
              <a:t>Space</a:t>
            </a:r>
            <a:r>
              <a:rPr lang="fr-CA" sz="2800"/>
              <a:t> (en anglais)</a:t>
            </a:r>
          </a:p>
          <a:p>
            <a:r>
              <a:rPr lang="fr-CA" sz="2800">
                <a:hlinkClick r:id="rId13"/>
              </a:rPr>
              <a:t>Justice Trans</a:t>
            </a:r>
            <a:endParaRPr lang="fr-CA" sz="2800"/>
          </a:p>
        </p:txBody>
      </p:sp>
      <p:pic>
        <p:nvPicPr>
          <p:cNvPr id="6" name="Picture 5" descr="A black and white logo&#10;&#10;Description automatically generated with low confidence">
            <a:extLst>
              <a:ext uri="{FF2B5EF4-FFF2-40B4-BE49-F238E27FC236}">
                <a16:creationId xmlns:a16="http://schemas.microsoft.com/office/drawing/2014/main" id="{27835098-730B-4FF5-AA34-7FAA40CF42C8}"/>
              </a:ext>
            </a:extLst>
          </p:cNvPr>
          <p:cNvPicPr>
            <a:picLocks noChangeAspect="1"/>
          </p:cNvPicPr>
          <p:nvPr>
            <p:custDataLst>
              <p:tags r:id="rId4"/>
            </p:custDataLst>
          </p:nvPr>
        </p:nvPicPr>
        <p:blipFill>
          <a:blip r:embed="rId14"/>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174870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76618F-EAE3-4FA0-AC3C-96E2968C4B1A}"/>
              </a:ext>
            </a:extLst>
          </p:cNvPr>
          <p:cNvSpPr>
            <a:spLocks noGrp="1"/>
          </p:cNvSpPr>
          <p:nvPr>
            <p:ph type="sldNum" sz="quarter" idx="12"/>
            <p:custDataLst>
              <p:tags r:id="rId1"/>
            </p:custDataLst>
          </p:nvPr>
        </p:nvSpPr>
        <p:spPr/>
        <p:txBody>
          <a:bodyPr/>
          <a:lstStyle/>
          <a:p>
            <a:fld id="{3A98EE3D-8CD1-4C3F-BD1C-C98C9596463C}" type="slidenum">
              <a:rPr lang="en-US" smtClean="0"/>
              <a:t>43</a:t>
            </a:fld>
            <a:endParaRPr lang="en-US"/>
          </a:p>
        </p:txBody>
      </p:sp>
      <p:sp>
        <p:nvSpPr>
          <p:cNvPr id="4" name="Title 3">
            <a:extLst>
              <a:ext uri="{FF2B5EF4-FFF2-40B4-BE49-F238E27FC236}">
                <a16:creationId xmlns:a16="http://schemas.microsoft.com/office/drawing/2014/main" id="{12DCD919-93AC-4B4A-A854-6252C015544E}"/>
              </a:ext>
            </a:extLst>
          </p:cNvPr>
          <p:cNvSpPr>
            <a:spLocks noGrp="1"/>
          </p:cNvSpPr>
          <p:nvPr>
            <p:ph type="title"/>
            <p:custDataLst>
              <p:tags r:id="rId2"/>
            </p:custDataLst>
          </p:nvPr>
        </p:nvSpPr>
        <p:spPr/>
        <p:txBody>
          <a:bodyPr/>
          <a:lstStyle/>
          <a:p>
            <a:r>
              <a:rPr lang="en-US"/>
              <a:t>RESSOURCES DE CLEO</a:t>
            </a:r>
            <a:endParaRPr lang="en-CA"/>
          </a:p>
        </p:txBody>
      </p:sp>
      <p:sp>
        <p:nvSpPr>
          <p:cNvPr id="5" name="Content Placeholder 4">
            <a:extLst>
              <a:ext uri="{FF2B5EF4-FFF2-40B4-BE49-F238E27FC236}">
                <a16:creationId xmlns:a16="http://schemas.microsoft.com/office/drawing/2014/main" id="{8083ECCE-DF29-41AE-BEFE-A742660764DA}"/>
              </a:ext>
            </a:extLst>
          </p:cNvPr>
          <p:cNvSpPr>
            <a:spLocks noGrp="1"/>
          </p:cNvSpPr>
          <p:nvPr>
            <p:ph idx="1"/>
            <p:custDataLst>
              <p:tags r:id="rId3"/>
            </p:custDataLst>
          </p:nvPr>
        </p:nvSpPr>
        <p:spPr>
          <a:xfrm>
            <a:off x="581192" y="2180496"/>
            <a:ext cx="11029615" cy="4243418"/>
          </a:xfrm>
        </p:spPr>
        <p:txBody>
          <a:bodyPr>
            <a:normAutofit lnSpcReduction="10000"/>
          </a:bodyPr>
          <a:lstStyle/>
          <a:p>
            <a:pPr marL="0" indent="0">
              <a:buNone/>
            </a:pPr>
            <a:r>
              <a:rPr lang="en-CA" sz="2800">
                <a:solidFill>
                  <a:schemeClr val="tx1"/>
                </a:solidFill>
                <a:cs typeface="Arial" panose="020B0604020202020204" pitchFamily="34" charset="0"/>
              </a:rPr>
              <a:t>Justice pas-à-pas :</a:t>
            </a:r>
          </a:p>
          <a:p>
            <a:r>
              <a:rPr lang="fr-CA" sz="2800">
                <a:solidFill>
                  <a:schemeClr val="tx1"/>
                </a:solidFill>
                <a:cs typeface="Arial" panose="020B0604020202020204" pitchFamily="34" charset="0"/>
                <a:hlinkClick r:id="rId7"/>
              </a:rPr>
              <a:t>Que faire si je suis victime de harcèlement sexuel au travail?</a:t>
            </a:r>
            <a:r>
              <a:rPr lang="en-CA" sz="2800">
                <a:solidFill>
                  <a:schemeClr val="tx1"/>
                </a:solidFill>
                <a:cs typeface="Arial" panose="020B0604020202020204" pitchFamily="34" charset="0"/>
              </a:rPr>
              <a:t> </a:t>
            </a:r>
          </a:p>
          <a:p>
            <a:r>
              <a:rPr lang="fr-CA" sz="2800">
                <a:solidFill>
                  <a:schemeClr val="tx1"/>
                </a:solidFill>
                <a:cs typeface="Arial" panose="020B0604020202020204" pitchFamily="34" charset="0"/>
                <a:hlinkClick r:id="rId8"/>
              </a:rPr>
              <a:t>Plaintes relatives aux droits de la personne</a:t>
            </a:r>
            <a:r>
              <a:rPr lang="en-US" sz="2800">
                <a:solidFill>
                  <a:schemeClr val="tx1"/>
                </a:solidFill>
                <a:cs typeface="Arial" panose="020B0604020202020204" pitchFamily="34" charset="0"/>
              </a:rPr>
              <a:t> </a:t>
            </a:r>
            <a:r>
              <a:rPr lang="en-CA" sz="2800">
                <a:solidFill>
                  <a:schemeClr val="tx1"/>
                </a:solidFill>
                <a:cs typeface="Arial" panose="020B0604020202020204" pitchFamily="34" charset="0"/>
              </a:rPr>
              <a:t> </a:t>
            </a:r>
          </a:p>
          <a:p>
            <a:r>
              <a:rPr lang="fr-CA" sz="2800">
                <a:hlinkClick r:id="rId9"/>
              </a:rPr>
              <a:t>Que dois-je faire si je suis victime de harcèlement au travail?</a:t>
            </a:r>
            <a:endParaRPr lang="en-US" sz="2800"/>
          </a:p>
          <a:p>
            <a:r>
              <a:rPr lang="fr-CA" sz="2800">
                <a:solidFill>
                  <a:schemeClr val="tx1"/>
                </a:solidFill>
                <a:cs typeface="Arial" panose="020B0604020202020204" pitchFamily="34" charset="0"/>
                <a:hlinkClick r:id="rId10"/>
              </a:rPr>
              <a:t>Je m’identifie comme une personne transgenre ou non binaire. Quels sont mes droits au travail?</a:t>
            </a:r>
            <a:r>
              <a:rPr lang="en-US" sz="2800">
                <a:solidFill>
                  <a:schemeClr val="tx1"/>
                </a:solidFill>
                <a:cs typeface="Arial" panose="020B0604020202020204" pitchFamily="34" charset="0"/>
              </a:rPr>
              <a:t> </a:t>
            </a:r>
            <a:r>
              <a:rPr lang="en-CA" sz="2800">
                <a:solidFill>
                  <a:schemeClr val="tx1"/>
                </a:solidFill>
                <a:cs typeface="Arial" panose="020B0604020202020204" pitchFamily="34" charset="0"/>
              </a:rPr>
              <a:t> </a:t>
            </a:r>
          </a:p>
          <a:p>
            <a:r>
              <a:rPr lang="fr-CA" sz="2800">
                <a:hlinkClick r:id="rId11"/>
              </a:rPr>
              <a:t>Comment puis-je déposer une plainte auprès du Tribunal des droits de la personne de l’Ontario?</a:t>
            </a:r>
            <a:r>
              <a:rPr lang="en-CA" sz="2800"/>
              <a:t> </a:t>
            </a:r>
          </a:p>
        </p:txBody>
      </p:sp>
      <p:pic>
        <p:nvPicPr>
          <p:cNvPr id="6" name="Picture 5" descr="A black and white logo&#10;&#10;Description automatically generated with low confidence">
            <a:extLst>
              <a:ext uri="{FF2B5EF4-FFF2-40B4-BE49-F238E27FC236}">
                <a16:creationId xmlns:a16="http://schemas.microsoft.com/office/drawing/2014/main" id="{C6F8F415-BA43-4234-A66E-F79001C49DF9}"/>
              </a:ext>
            </a:extLst>
          </p:cNvPr>
          <p:cNvPicPr>
            <a:picLocks noChangeAspect="1"/>
          </p:cNvPicPr>
          <p:nvPr>
            <p:custDataLst>
              <p:tags r:id="rId4"/>
            </p:custDataLst>
          </p:nvPr>
        </p:nvPicPr>
        <p:blipFill>
          <a:blip r:embed="rId12"/>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900262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8B8AB-FA16-4923-93EA-3EC4C54D2C3D}"/>
              </a:ext>
            </a:extLst>
          </p:cNvPr>
          <p:cNvSpPr>
            <a:spLocks noGrp="1"/>
          </p:cNvSpPr>
          <p:nvPr>
            <p:ph type="title"/>
            <p:custDataLst>
              <p:tags r:id="rId1"/>
            </p:custDataLst>
          </p:nvPr>
        </p:nvSpPr>
        <p:spPr/>
        <p:txBody>
          <a:bodyPr>
            <a:normAutofit/>
          </a:bodyPr>
          <a:lstStyle/>
          <a:p>
            <a:r>
              <a:rPr lang="en-CA"/>
              <a:t>NOUS VOULONS VOUS ENTENDRE!</a:t>
            </a:r>
          </a:p>
        </p:txBody>
      </p:sp>
      <p:pic>
        <p:nvPicPr>
          <p:cNvPr id="5" name="Content Placeholder 4">
            <a:extLst>
              <a:ext uri="{FF2B5EF4-FFF2-40B4-BE49-F238E27FC236}">
                <a16:creationId xmlns:a16="http://schemas.microsoft.com/office/drawing/2014/main" id="{84EF48A3-AB62-4EBA-AE71-3D87CB6971DD}"/>
              </a:ext>
            </a:extLst>
          </p:cNvPr>
          <p:cNvPicPr>
            <a:picLocks noGrp="1" noChangeAspect="1"/>
          </p:cNvPicPr>
          <p:nvPr>
            <p:ph idx="1"/>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854955" y="2241948"/>
            <a:ext cx="4527334" cy="3017044"/>
          </a:xfrm>
        </p:spPr>
      </p:pic>
      <p:sp>
        <p:nvSpPr>
          <p:cNvPr id="4" name="Slide Number Placeholder 3">
            <a:extLst>
              <a:ext uri="{FF2B5EF4-FFF2-40B4-BE49-F238E27FC236}">
                <a16:creationId xmlns:a16="http://schemas.microsoft.com/office/drawing/2014/main" id="{8F72FE4D-E620-4ABE-B02C-E349CAC2A152}"/>
              </a:ext>
            </a:extLst>
          </p:cNvPr>
          <p:cNvSpPr>
            <a:spLocks noGrp="1"/>
          </p:cNvSpPr>
          <p:nvPr>
            <p:ph type="sldNum" sz="quarter" idx="12"/>
            <p:custDataLst>
              <p:tags r:id="rId3"/>
            </p:custDataLst>
          </p:nvPr>
        </p:nvSpPr>
        <p:spPr/>
        <p:txBody>
          <a:bodyPr/>
          <a:lstStyle/>
          <a:p>
            <a:fld id="{3A98EE3D-8CD1-4C3F-BD1C-C98C9596463C}" type="slidenum">
              <a:rPr lang="en-US" smtClean="0"/>
              <a:t>44</a:t>
            </a:fld>
            <a:endParaRPr lang="en-US"/>
          </a:p>
        </p:txBody>
      </p:sp>
      <p:sp>
        <p:nvSpPr>
          <p:cNvPr id="3" name="ZoneTexte 2">
            <a:extLst>
              <a:ext uri="{FF2B5EF4-FFF2-40B4-BE49-F238E27FC236}">
                <a16:creationId xmlns:a16="http://schemas.microsoft.com/office/drawing/2014/main" id="{346D7CCB-1963-41D7-A526-4E5296D924EB}"/>
              </a:ext>
            </a:extLst>
          </p:cNvPr>
          <p:cNvSpPr txBox="1"/>
          <p:nvPr/>
        </p:nvSpPr>
        <p:spPr>
          <a:xfrm>
            <a:off x="3117256" y="3977512"/>
            <a:ext cx="6664697" cy="861774"/>
          </a:xfrm>
          <a:prstGeom prst="rect">
            <a:avLst/>
          </a:prstGeom>
          <a:solidFill>
            <a:schemeClr val="bg1"/>
          </a:solidFill>
        </p:spPr>
        <p:txBody>
          <a:bodyPr wrap="square" rtlCol="0">
            <a:spAutoFit/>
          </a:bodyPr>
          <a:lstStyle/>
          <a:p>
            <a:r>
              <a:rPr lang="en-CA" sz="5000" spc="300">
                <a:solidFill>
                  <a:srgbClr val="65AE48"/>
                </a:solidFill>
                <a:effectLst>
                  <a:outerShdw blurRad="38100" dist="38100" dir="2700000" algn="tl">
                    <a:srgbClr val="000000">
                      <a:alpha val="43137"/>
                    </a:srgbClr>
                  </a:outerShdw>
                </a:effectLst>
                <a:latin typeface="Gill Sans Ultra Bold" panose="020B0A02020104020203" pitchFamily="34" charset="0"/>
              </a:rPr>
              <a:t>R</a:t>
            </a:r>
            <a:r>
              <a:rPr lang="en-CA" sz="5000" spc="300">
                <a:solidFill>
                  <a:srgbClr val="503190"/>
                </a:solidFill>
                <a:effectLst>
                  <a:outerShdw blurRad="38100" dist="38100" dir="2700000" algn="tl">
                    <a:srgbClr val="000000">
                      <a:alpha val="43137"/>
                    </a:srgbClr>
                  </a:outerShdw>
                </a:effectLst>
                <a:latin typeface="Gill Sans Ultra Bold" panose="020B0A02020104020203" pitchFamily="34" charset="0"/>
              </a:rPr>
              <a:t>É</a:t>
            </a:r>
            <a:r>
              <a:rPr lang="en-CA" sz="5000" spc="300">
                <a:solidFill>
                  <a:srgbClr val="B2D034"/>
                </a:solidFill>
                <a:effectLst>
                  <a:outerShdw blurRad="38100" dist="38100" dir="2700000" algn="tl">
                    <a:srgbClr val="000000">
                      <a:alpha val="43137"/>
                    </a:srgbClr>
                  </a:outerShdw>
                </a:effectLst>
                <a:latin typeface="Gill Sans Ultra Bold" panose="020B0A02020104020203" pitchFamily="34" charset="0"/>
              </a:rPr>
              <a:t>T</a:t>
            </a:r>
            <a:r>
              <a:rPr lang="en-CA" sz="5000" spc="300">
                <a:solidFill>
                  <a:srgbClr val="FA2138"/>
                </a:solidFill>
                <a:effectLst>
                  <a:outerShdw blurRad="38100" dist="38100" dir="2700000" algn="tl">
                    <a:srgbClr val="000000">
                      <a:alpha val="43137"/>
                    </a:srgbClr>
                  </a:outerShdw>
                </a:effectLst>
                <a:latin typeface="Gill Sans Ultra Bold" panose="020B0A02020104020203" pitchFamily="34" charset="0"/>
              </a:rPr>
              <a:t>R</a:t>
            </a:r>
            <a:r>
              <a:rPr lang="en-CA" sz="5000" spc="300">
                <a:solidFill>
                  <a:srgbClr val="F3B6DD"/>
                </a:solidFill>
                <a:effectLst>
                  <a:outerShdw blurRad="38100" dist="38100" dir="2700000" algn="tl">
                    <a:srgbClr val="000000">
                      <a:alpha val="43137"/>
                    </a:srgbClr>
                  </a:outerShdw>
                </a:effectLst>
                <a:latin typeface="Gill Sans Ultra Bold" panose="020B0A02020104020203" pitchFamily="34" charset="0"/>
              </a:rPr>
              <a:t>O</a:t>
            </a:r>
            <a:r>
              <a:rPr lang="en-CA" sz="5000" spc="300">
                <a:solidFill>
                  <a:srgbClr val="FA004B"/>
                </a:solidFill>
                <a:effectLst>
                  <a:outerShdw blurRad="38100" dist="38100" dir="2700000" algn="tl">
                    <a:srgbClr val="000000">
                      <a:alpha val="43137"/>
                    </a:srgbClr>
                  </a:outerShdw>
                </a:effectLst>
                <a:latin typeface="Gill Sans Ultra Bold" panose="020B0A02020104020203" pitchFamily="34" charset="0"/>
              </a:rPr>
              <a:t>A</a:t>
            </a:r>
            <a:r>
              <a:rPr lang="en-CA" sz="5000" spc="300">
                <a:solidFill>
                  <a:srgbClr val="DD603A"/>
                </a:solidFill>
                <a:effectLst>
                  <a:outerShdw blurRad="38100" dist="38100" dir="2700000" algn="tl">
                    <a:srgbClr val="000000">
                      <a:alpha val="43137"/>
                    </a:srgbClr>
                  </a:outerShdw>
                </a:effectLst>
                <a:latin typeface="Gill Sans Ultra Bold" panose="020B0A02020104020203" pitchFamily="34" charset="0"/>
              </a:rPr>
              <a:t>C</a:t>
            </a:r>
            <a:r>
              <a:rPr lang="en-CA" sz="5000" spc="300">
                <a:solidFill>
                  <a:srgbClr val="A7378D"/>
                </a:solidFill>
                <a:effectLst>
                  <a:outerShdw blurRad="38100" dist="38100" dir="2700000" algn="tl">
                    <a:srgbClr val="000000">
                      <a:alpha val="43137"/>
                    </a:srgbClr>
                  </a:outerShdw>
                </a:effectLst>
                <a:latin typeface="Gill Sans Ultra Bold" panose="020B0A02020104020203" pitchFamily="34" charset="0"/>
              </a:rPr>
              <a:t>T</a:t>
            </a:r>
            <a:r>
              <a:rPr lang="en-CA" sz="5000" spc="300">
                <a:solidFill>
                  <a:srgbClr val="FD8C01"/>
                </a:solidFill>
                <a:effectLst>
                  <a:outerShdw blurRad="38100" dist="38100" dir="2700000" algn="tl">
                    <a:srgbClr val="000000">
                      <a:alpha val="43137"/>
                    </a:srgbClr>
                  </a:outerShdw>
                </a:effectLst>
                <a:latin typeface="Gill Sans Ultra Bold" panose="020B0A02020104020203" pitchFamily="34" charset="0"/>
              </a:rPr>
              <a:t>I</a:t>
            </a:r>
            <a:r>
              <a:rPr lang="en-CA" sz="5000" spc="300">
                <a:solidFill>
                  <a:srgbClr val="E09520"/>
                </a:solidFill>
                <a:effectLst>
                  <a:outerShdw blurRad="38100" dist="38100" dir="2700000" algn="tl">
                    <a:srgbClr val="000000">
                      <a:alpha val="43137"/>
                    </a:srgbClr>
                  </a:outerShdw>
                </a:effectLst>
                <a:latin typeface="Gill Sans Ultra Bold" panose="020B0A02020104020203" pitchFamily="34" charset="0"/>
              </a:rPr>
              <a:t>O</a:t>
            </a:r>
            <a:r>
              <a:rPr lang="en-CA" sz="5000" spc="300">
                <a:solidFill>
                  <a:srgbClr val="639DB0"/>
                </a:solidFill>
                <a:effectLst>
                  <a:outerShdw blurRad="38100" dist="38100" dir="2700000" algn="tl">
                    <a:srgbClr val="000000">
                      <a:alpha val="43137"/>
                    </a:srgbClr>
                  </a:outerShdw>
                </a:effectLst>
                <a:latin typeface="Gill Sans Ultra Bold" panose="020B0A02020104020203" pitchFamily="34" charset="0"/>
              </a:rPr>
              <a:t>N</a:t>
            </a:r>
          </a:p>
        </p:txBody>
      </p:sp>
      <p:pic>
        <p:nvPicPr>
          <p:cNvPr id="6" name="Picture 5" descr="A black and white logo&#10;&#10;Description automatically generated with low confidence">
            <a:extLst>
              <a:ext uri="{FF2B5EF4-FFF2-40B4-BE49-F238E27FC236}">
                <a16:creationId xmlns:a16="http://schemas.microsoft.com/office/drawing/2014/main" id="{67D6D5E4-8AF2-4260-87F9-1CED73B2BA5E}"/>
              </a:ext>
            </a:extLst>
          </p:cNvPr>
          <p:cNvPicPr>
            <a:picLocks noChangeAspect="1"/>
          </p:cNvPicPr>
          <p:nvPr>
            <p:custDataLst>
              <p:tags r:id="rId4"/>
            </p:custDataLst>
          </p:nvPr>
        </p:nvPicPr>
        <p:blipFill>
          <a:blip r:embed="rId8"/>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442743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6B185-808B-4D2E-890C-51D000497941}"/>
              </a:ext>
            </a:extLst>
          </p:cNvPr>
          <p:cNvSpPr>
            <a:spLocks noGrp="1"/>
          </p:cNvSpPr>
          <p:nvPr>
            <p:ph type="title"/>
            <p:custDataLst>
              <p:tags r:id="rId1"/>
            </p:custDataLst>
          </p:nvPr>
        </p:nvSpPr>
        <p:spPr/>
        <p:txBody>
          <a:bodyPr>
            <a:normAutofit/>
          </a:bodyPr>
          <a:lstStyle/>
          <a:p>
            <a:r>
              <a:rPr lang="fr-CA"/>
              <a:t>MERCI!</a:t>
            </a:r>
          </a:p>
        </p:txBody>
      </p:sp>
      <p:sp>
        <p:nvSpPr>
          <p:cNvPr id="3" name="Content Placeholder 2">
            <a:extLst>
              <a:ext uri="{FF2B5EF4-FFF2-40B4-BE49-F238E27FC236}">
                <a16:creationId xmlns:a16="http://schemas.microsoft.com/office/drawing/2014/main" id="{1110DE1B-F1DE-40C1-B015-64DD63AC40C3}"/>
              </a:ext>
            </a:extLst>
          </p:cNvPr>
          <p:cNvSpPr>
            <a:spLocks noGrp="1"/>
          </p:cNvSpPr>
          <p:nvPr>
            <p:ph idx="1"/>
            <p:custDataLst>
              <p:tags r:id="rId2"/>
            </p:custDataLst>
          </p:nvPr>
        </p:nvSpPr>
        <p:spPr>
          <a:xfrm>
            <a:off x="695739" y="2062849"/>
            <a:ext cx="10915069" cy="2445356"/>
          </a:xfrm>
        </p:spPr>
        <p:txBody>
          <a:bodyPr>
            <a:normAutofit lnSpcReduction="10000"/>
          </a:bodyPr>
          <a:lstStyle/>
          <a:p>
            <a:endParaRPr lang="fr-CA" sz="2100" i="1">
              <a:solidFill>
                <a:schemeClr val="tx1"/>
              </a:solidFill>
            </a:endParaRPr>
          </a:p>
          <a:p>
            <a:endParaRPr lang="fr-CA" sz="2100" i="1">
              <a:solidFill>
                <a:schemeClr val="tx1"/>
              </a:solidFill>
            </a:endParaRPr>
          </a:p>
          <a:p>
            <a:pPr indent="0"/>
            <a:r>
              <a:rPr lang="fr-FR" sz="3600" i="1">
                <a:solidFill>
                  <a:schemeClr val="tx1"/>
                </a:solidFill>
              </a:rPr>
              <a:t>Incluez les informations de votre clinique et votre courriel de contact</a:t>
            </a:r>
            <a:endParaRPr lang="en-US" sz="3600"/>
          </a:p>
          <a:p>
            <a:pPr marL="0" indent="0">
              <a:buNone/>
            </a:pPr>
            <a:r>
              <a:rPr lang="fr-CA" sz="1500" i="1">
                <a:solidFill>
                  <a:schemeClr val="tx1"/>
                </a:solidFill>
              </a:rPr>
              <a:t> </a:t>
            </a:r>
          </a:p>
          <a:p>
            <a:endParaRPr lang="fr-CA" sz="1500" i="1">
              <a:solidFill>
                <a:schemeClr val="tx1"/>
              </a:solidFill>
            </a:endParaRPr>
          </a:p>
          <a:p>
            <a:endParaRPr lang="fr-CA" sz="1500" i="1">
              <a:solidFill>
                <a:schemeClr val="tx1"/>
              </a:solidFill>
            </a:endParaRPr>
          </a:p>
          <a:p>
            <a:endParaRPr lang="fr-CA" sz="1500" i="1">
              <a:solidFill>
                <a:schemeClr val="tx1"/>
              </a:solidFill>
            </a:endParaRPr>
          </a:p>
          <a:p>
            <a:endParaRPr lang="fr-CA">
              <a:solidFill>
                <a:schemeClr val="tx1"/>
              </a:solidFill>
            </a:endParaRPr>
          </a:p>
        </p:txBody>
      </p:sp>
      <p:sp>
        <p:nvSpPr>
          <p:cNvPr id="5" name="Slide Number Placeholder 4">
            <a:extLst>
              <a:ext uri="{FF2B5EF4-FFF2-40B4-BE49-F238E27FC236}">
                <a16:creationId xmlns:a16="http://schemas.microsoft.com/office/drawing/2014/main" id="{81236E5D-96E1-4D71-AEE9-15C2D80D4402}"/>
              </a:ext>
            </a:extLst>
          </p:cNvPr>
          <p:cNvSpPr>
            <a:spLocks noGrp="1"/>
          </p:cNvSpPr>
          <p:nvPr>
            <p:ph type="sldNum" sz="quarter" idx="12"/>
            <p:custDataLst>
              <p:tags r:id="rId3"/>
            </p:custDataLst>
          </p:nvPr>
        </p:nvSpPr>
        <p:spPr/>
        <p:txBody>
          <a:bodyPr/>
          <a:lstStyle/>
          <a:p>
            <a:fld id="{3A98EE3D-8CD1-4C3F-BD1C-C98C9596463C}" type="slidenum">
              <a:rPr lang="fr-CA" smtClean="0"/>
              <a:t>45</a:t>
            </a:fld>
            <a:endParaRPr lang="fr-CA"/>
          </a:p>
        </p:txBody>
      </p:sp>
      <p:pic>
        <p:nvPicPr>
          <p:cNvPr id="8" name="Picture 7">
            <a:extLst>
              <a:ext uri="{FF2B5EF4-FFF2-40B4-BE49-F238E27FC236}">
                <a16:creationId xmlns:a16="http://schemas.microsoft.com/office/drawing/2014/main" id="{B34279E2-CC9D-45F4-B0B3-CFDC7184C27F}"/>
              </a:ext>
            </a:extLst>
          </p:cNvPr>
          <p:cNvPicPr>
            <a:picLocks noChangeAspect="1"/>
          </p:cNvPicPr>
          <p:nvPr>
            <p:custDataLst>
              <p:tags r:id="rId4"/>
            </p:custDataLst>
          </p:nvPr>
        </p:nvPicPr>
        <p:blipFill>
          <a:blip r:embed="rId8"/>
          <a:stretch>
            <a:fillRect/>
          </a:stretch>
        </p:blipFill>
        <p:spPr>
          <a:xfrm>
            <a:off x="3086100" y="5761255"/>
            <a:ext cx="5715000" cy="409575"/>
          </a:xfrm>
          <a:prstGeom prst="rect">
            <a:avLst/>
          </a:prstGeom>
        </p:spPr>
      </p:pic>
      <p:pic>
        <p:nvPicPr>
          <p:cNvPr id="6" name="Picture 5" descr="A black and white logo&#10;&#10;Description automatically generated with low confidence">
            <a:extLst>
              <a:ext uri="{FF2B5EF4-FFF2-40B4-BE49-F238E27FC236}">
                <a16:creationId xmlns:a16="http://schemas.microsoft.com/office/drawing/2014/main" id="{E24438B0-4128-4C1B-B7B4-6AF4B32FAA79}"/>
              </a:ext>
            </a:extLst>
          </p:cNvPr>
          <p:cNvPicPr>
            <a:picLocks noChangeAspect="1"/>
          </p:cNvPicPr>
          <p:nvPr>
            <p:custDataLst>
              <p:tags r:id="rId5"/>
            </p:custDataLst>
          </p:nvPr>
        </p:nvPicPr>
        <p:blipFill>
          <a:blip r:embed="rId9"/>
          <a:stretch>
            <a:fillRect/>
          </a:stretch>
        </p:blipFill>
        <p:spPr>
          <a:xfrm>
            <a:off x="8947231" y="783624"/>
            <a:ext cx="2663577" cy="425432"/>
          </a:xfrm>
          <a:prstGeom prst="rect">
            <a:avLst/>
          </a:prstGeom>
        </p:spPr>
      </p:pic>
    </p:spTree>
    <p:extLst>
      <p:ext uri="{BB962C8B-B14F-4D97-AF65-F5344CB8AC3E}">
        <p14:creationId xmlns:p14="http://schemas.microsoft.com/office/powerpoint/2010/main" val="28750235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130EEC17-53AF-5D4E-9789-2FAA8AB354A6}"/>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802766" y="594957"/>
            <a:ext cx="8586468" cy="6001716"/>
          </a:xfrm>
          <a:prstGeom prst="rect">
            <a:avLst/>
          </a:prstGeom>
        </p:spPr>
      </p:pic>
      <p:sp>
        <p:nvSpPr>
          <p:cNvPr id="2" name="Slide Number Placeholder 1">
            <a:extLst>
              <a:ext uri="{FF2B5EF4-FFF2-40B4-BE49-F238E27FC236}">
                <a16:creationId xmlns:a16="http://schemas.microsoft.com/office/drawing/2014/main" id="{238AEF73-2412-6241-A250-A8849563F4D7}"/>
              </a:ext>
            </a:extLst>
          </p:cNvPr>
          <p:cNvSpPr>
            <a:spLocks noGrp="1"/>
          </p:cNvSpPr>
          <p:nvPr>
            <p:ph type="sldNum" sz="quarter" idx="12"/>
            <p:custDataLst>
              <p:tags r:id="rId2"/>
            </p:custDataLst>
          </p:nvPr>
        </p:nvSpPr>
        <p:spPr/>
        <p:txBody>
          <a:bodyPr/>
          <a:lstStyle/>
          <a:p>
            <a:fld id="{DCFA25A3-CD15-424C-ADDF-7B1EE55E6490}" type="slidenum">
              <a:rPr lang="en-US" sz="1600" smtClean="0"/>
              <a:t>46</a:t>
            </a:fld>
            <a:endParaRPr lang="en-US" sz="1600"/>
          </a:p>
        </p:txBody>
      </p:sp>
      <p:sp>
        <p:nvSpPr>
          <p:cNvPr id="3" name="ZoneTexte 2">
            <a:extLst>
              <a:ext uri="{FF2B5EF4-FFF2-40B4-BE49-F238E27FC236}">
                <a16:creationId xmlns:a16="http://schemas.microsoft.com/office/drawing/2014/main" id="{BD82A0CC-E73B-49E8-AB19-8D470B34B0F3}"/>
              </a:ext>
            </a:extLst>
          </p:cNvPr>
          <p:cNvSpPr txBox="1"/>
          <p:nvPr/>
        </p:nvSpPr>
        <p:spPr>
          <a:xfrm>
            <a:off x="1923225" y="615552"/>
            <a:ext cx="2255520" cy="307777"/>
          </a:xfrm>
          <a:prstGeom prst="rect">
            <a:avLst/>
          </a:prstGeom>
          <a:solidFill>
            <a:schemeClr val="bg1"/>
          </a:solidFill>
        </p:spPr>
        <p:txBody>
          <a:bodyPr wrap="square" rtlCol="0">
            <a:spAutoFit/>
          </a:bodyPr>
          <a:lstStyle/>
          <a:p>
            <a:r>
              <a:rPr lang="en-CA" sz="1400" b="1" i="1">
                <a:solidFill>
                  <a:schemeClr val="tx2"/>
                </a:solidFill>
              </a:rPr>
              <a:t>Un projet de</a:t>
            </a:r>
          </a:p>
        </p:txBody>
      </p:sp>
      <p:sp>
        <p:nvSpPr>
          <p:cNvPr id="5" name="ZoneTexte 4">
            <a:extLst>
              <a:ext uri="{FF2B5EF4-FFF2-40B4-BE49-F238E27FC236}">
                <a16:creationId xmlns:a16="http://schemas.microsoft.com/office/drawing/2014/main" id="{13FF5E6C-C187-476F-8EF5-D3085E9FACFE}"/>
              </a:ext>
            </a:extLst>
          </p:cNvPr>
          <p:cNvSpPr txBox="1"/>
          <p:nvPr/>
        </p:nvSpPr>
        <p:spPr>
          <a:xfrm>
            <a:off x="1987233" y="2609259"/>
            <a:ext cx="2255520" cy="307777"/>
          </a:xfrm>
          <a:prstGeom prst="rect">
            <a:avLst/>
          </a:prstGeom>
          <a:solidFill>
            <a:schemeClr val="bg1"/>
          </a:solidFill>
        </p:spPr>
        <p:txBody>
          <a:bodyPr wrap="square" rtlCol="0">
            <a:spAutoFit/>
          </a:bodyPr>
          <a:lstStyle/>
          <a:p>
            <a:r>
              <a:rPr lang="en-CA" sz="1400" b="1" i="1">
                <a:solidFill>
                  <a:schemeClr val="tx2"/>
                </a:solidFill>
              </a:rPr>
              <a:t>En partenariat avec</a:t>
            </a:r>
          </a:p>
        </p:txBody>
      </p:sp>
      <p:sp>
        <p:nvSpPr>
          <p:cNvPr id="6" name="ZoneTexte 5">
            <a:extLst>
              <a:ext uri="{FF2B5EF4-FFF2-40B4-BE49-F238E27FC236}">
                <a16:creationId xmlns:a16="http://schemas.microsoft.com/office/drawing/2014/main" id="{F4CFE8E2-03BA-4C96-8D5C-65330DFBAC78}"/>
              </a:ext>
            </a:extLst>
          </p:cNvPr>
          <p:cNvSpPr txBox="1"/>
          <p:nvPr/>
        </p:nvSpPr>
        <p:spPr>
          <a:xfrm>
            <a:off x="1987233" y="4602966"/>
            <a:ext cx="2255520" cy="307777"/>
          </a:xfrm>
          <a:prstGeom prst="rect">
            <a:avLst/>
          </a:prstGeom>
          <a:solidFill>
            <a:schemeClr val="bg1"/>
          </a:solidFill>
        </p:spPr>
        <p:txBody>
          <a:bodyPr wrap="square" rtlCol="0">
            <a:spAutoFit/>
          </a:bodyPr>
          <a:lstStyle/>
          <a:p>
            <a:r>
              <a:rPr lang="en-CA" sz="1400" b="1" i="1">
                <a:solidFill>
                  <a:schemeClr val="tx2"/>
                </a:solidFill>
              </a:rPr>
              <a:t>Financé par</a:t>
            </a:r>
          </a:p>
        </p:txBody>
      </p:sp>
      <p:pic>
        <p:nvPicPr>
          <p:cNvPr id="8" name="Image 7" descr="Une image contenant texte&#10;&#10;Description générée automatiquement">
            <a:extLst>
              <a:ext uri="{FF2B5EF4-FFF2-40B4-BE49-F238E27FC236}">
                <a16:creationId xmlns:a16="http://schemas.microsoft.com/office/drawing/2014/main" id="{E41002D8-FCB9-4C60-AFE3-D1A18AEE6AB1}"/>
              </a:ext>
            </a:extLst>
          </p:cNvPr>
          <p:cNvPicPr>
            <a:picLocks noChangeAspect="1"/>
          </p:cNvPicPr>
          <p:nvPr/>
        </p:nvPicPr>
        <p:blipFill>
          <a:blip r:embed="rId6"/>
          <a:stretch>
            <a:fillRect/>
          </a:stretch>
        </p:blipFill>
        <p:spPr>
          <a:xfrm>
            <a:off x="4856797" y="5067376"/>
            <a:ext cx="2659526" cy="1368000"/>
          </a:xfrm>
          <a:prstGeom prst="rect">
            <a:avLst/>
          </a:prstGeom>
        </p:spPr>
      </p:pic>
    </p:spTree>
    <p:extLst>
      <p:ext uri="{BB962C8B-B14F-4D97-AF65-F5344CB8AC3E}">
        <p14:creationId xmlns:p14="http://schemas.microsoft.com/office/powerpoint/2010/main" val="3810497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4F8E-487D-4B7F-AF7B-1CEBF8BDA66A}"/>
              </a:ext>
            </a:extLst>
          </p:cNvPr>
          <p:cNvSpPr>
            <a:spLocks noGrp="1"/>
          </p:cNvSpPr>
          <p:nvPr>
            <p:ph type="title"/>
            <p:custDataLst>
              <p:tags r:id="rId1"/>
            </p:custDataLst>
          </p:nvPr>
        </p:nvSpPr>
        <p:spPr/>
        <p:txBody>
          <a:bodyPr>
            <a:normAutofit/>
          </a:bodyPr>
          <a:lstStyle/>
          <a:p>
            <a:r>
              <a:rPr lang="fr-CA" b="1"/>
              <a:t>RECONNAISSANCE DU TERRITOIRE</a:t>
            </a:r>
          </a:p>
        </p:txBody>
      </p:sp>
      <p:sp>
        <p:nvSpPr>
          <p:cNvPr id="3" name="Content Placeholder 2">
            <a:extLst>
              <a:ext uri="{FF2B5EF4-FFF2-40B4-BE49-F238E27FC236}">
                <a16:creationId xmlns:a16="http://schemas.microsoft.com/office/drawing/2014/main" id="{A7950C7A-9CA0-4DE3-A2F5-29A6F7AB8E53}"/>
              </a:ext>
            </a:extLst>
          </p:cNvPr>
          <p:cNvSpPr>
            <a:spLocks noGrp="1"/>
          </p:cNvSpPr>
          <p:nvPr>
            <p:ph idx="1"/>
            <p:custDataLst>
              <p:tags r:id="rId2"/>
            </p:custDataLst>
          </p:nvPr>
        </p:nvSpPr>
        <p:spPr>
          <a:xfrm>
            <a:off x="899246" y="2200088"/>
            <a:ext cx="7717982" cy="1497269"/>
          </a:xfrm>
        </p:spPr>
        <p:txBody>
          <a:bodyPr>
            <a:normAutofit/>
          </a:bodyPr>
          <a:lstStyle/>
          <a:p>
            <a:r>
              <a:rPr lang="en-US" sz="2400"/>
              <a:t>[</a:t>
            </a:r>
            <a:r>
              <a:rPr lang="fr-FR" sz="2400"/>
              <a:t>Ajoutez une reconnaissance du territoire pertinente au lieu où vous animez l'atelier</a:t>
            </a:r>
            <a:r>
              <a:rPr lang="en-US" sz="2400"/>
              <a:t>]</a:t>
            </a:r>
          </a:p>
          <a:p>
            <a:endParaRPr lang="fr-CA">
              <a:solidFill>
                <a:schemeClr val="tx1"/>
              </a:solidFill>
            </a:endParaRPr>
          </a:p>
        </p:txBody>
      </p:sp>
      <p:sp>
        <p:nvSpPr>
          <p:cNvPr id="5" name="Slide Number Placeholder 4">
            <a:extLst>
              <a:ext uri="{FF2B5EF4-FFF2-40B4-BE49-F238E27FC236}">
                <a16:creationId xmlns:a16="http://schemas.microsoft.com/office/drawing/2014/main" id="{AC6B4786-7642-4446-93AC-70FB9F26342F}"/>
              </a:ext>
            </a:extLst>
          </p:cNvPr>
          <p:cNvSpPr>
            <a:spLocks noGrp="1"/>
          </p:cNvSpPr>
          <p:nvPr>
            <p:ph type="sldNum" sz="quarter" idx="12"/>
            <p:custDataLst>
              <p:tags r:id="rId3"/>
            </p:custDataLst>
          </p:nvPr>
        </p:nvSpPr>
        <p:spPr/>
        <p:txBody>
          <a:bodyPr/>
          <a:lstStyle/>
          <a:p>
            <a:fld id="{3A98EE3D-8CD1-4C3F-BD1C-C98C9596463C}" type="slidenum">
              <a:rPr lang="fr-CA" smtClean="0"/>
              <a:t>5</a:t>
            </a:fld>
            <a:endParaRPr lang="fr-CA"/>
          </a:p>
        </p:txBody>
      </p:sp>
    </p:spTree>
    <p:extLst>
      <p:ext uri="{BB962C8B-B14F-4D97-AF65-F5344CB8AC3E}">
        <p14:creationId xmlns:p14="http://schemas.microsoft.com/office/powerpoint/2010/main" val="2270486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18257" y="3690265"/>
            <a:ext cx="11029616" cy="1013800"/>
          </a:xfrm>
        </p:spPr>
        <p:txBody>
          <a:bodyPr>
            <a:normAutofit/>
          </a:bodyPr>
          <a:lstStyle/>
          <a:p>
            <a:r>
              <a:rPr lang="fr-CA" sz="4000" b="1">
                <a:solidFill>
                  <a:srgbClr val="E09520"/>
                </a:solidFill>
              </a:rPr>
              <a:t>Activité – déboulonner les mythes</a:t>
            </a:r>
          </a:p>
        </p:txBody>
      </p:sp>
      <p:sp>
        <p:nvSpPr>
          <p:cNvPr id="5" name="Slide Number Placeholder 4"/>
          <p:cNvSpPr>
            <a:spLocks noGrp="1"/>
          </p:cNvSpPr>
          <p:nvPr>
            <p:ph type="sldNum" sz="quarter" idx="12"/>
            <p:custDataLst>
              <p:tags r:id="rId2"/>
            </p:custDataLst>
          </p:nvPr>
        </p:nvSpPr>
        <p:spPr/>
        <p:txBody>
          <a:bodyPr/>
          <a:lstStyle/>
          <a:p>
            <a:fld id="{DB462FA8-3E08-442F-9199-4688F3AEABCC}" type="slidenum">
              <a:rPr lang="fr-CA" altLang="en-US" smtClean="0"/>
              <a:pPr/>
              <a:t>6</a:t>
            </a:fld>
            <a:endParaRPr lang="fr-CA" altLang="en-US"/>
          </a:p>
        </p:txBody>
      </p:sp>
      <p:pic>
        <p:nvPicPr>
          <p:cNvPr id="1026" name="Picture 2">
            <a:extLst>
              <a:ext uri="{FF2B5EF4-FFF2-40B4-BE49-F238E27FC236}">
                <a16:creationId xmlns:a16="http://schemas.microsoft.com/office/drawing/2014/main" id="{D5B6AE3B-C9AD-4669-8D4D-A65018F202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ack and white logo&#10;&#10;Description automatically generated with low confidence">
            <a:extLst>
              <a:ext uri="{FF2B5EF4-FFF2-40B4-BE49-F238E27FC236}">
                <a16:creationId xmlns:a16="http://schemas.microsoft.com/office/drawing/2014/main" id="{3A771029-6A93-43B0-8E06-5E1D5794A80F}"/>
              </a:ext>
            </a:extLst>
          </p:cNvPr>
          <p:cNvPicPr>
            <a:picLocks noChangeAspect="1"/>
          </p:cNvPicPr>
          <p:nvPr>
            <p:custDataLst>
              <p:tags r:id="rId3"/>
            </p:custDataLst>
          </p:nvPr>
        </p:nvPicPr>
        <p:blipFill>
          <a:blip r:embed="rId7"/>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163528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Activité – déboulonner les mythes</a:t>
            </a:r>
          </a:p>
        </p:txBody>
      </p:sp>
      <p:sp>
        <p:nvSpPr>
          <p:cNvPr id="3" name="Content Placeholder 2"/>
          <p:cNvSpPr>
            <a:spLocks noGrp="1"/>
          </p:cNvSpPr>
          <p:nvPr>
            <p:ph idx="1"/>
            <p:custDataLst>
              <p:tags r:id="rId2"/>
            </p:custDataLst>
          </p:nvPr>
        </p:nvSpPr>
        <p:spPr/>
        <p:txBody>
          <a:bodyPr/>
          <a:lstStyle/>
          <a:p>
            <a:endParaRPr lang="fr-CA" sz="4000">
              <a:solidFill>
                <a:schemeClr val="tx1"/>
              </a:solidFill>
            </a:endParaRPr>
          </a:p>
          <a:p>
            <a:endParaRPr lang="fr-CA" sz="4000">
              <a:solidFill>
                <a:schemeClr val="tx1"/>
              </a:solidFill>
            </a:endParaRPr>
          </a:p>
          <a:p>
            <a:r>
              <a:rPr lang="fr-CA" sz="4000">
                <a:solidFill>
                  <a:schemeClr val="tx1"/>
                </a:solidFill>
              </a:rPr>
              <a:t>C’est rare d’avoir une expérience d’harcèlement sexuel au travail.</a:t>
            </a:r>
          </a:p>
          <a:p>
            <a:endParaRPr lang="fr-CA" sz="4000">
              <a:solidFill>
                <a:schemeClr val="tx1"/>
              </a:solidFill>
            </a:endParaRPr>
          </a:p>
          <a:p>
            <a:endParaRPr lang="fr-CA" sz="4000">
              <a:solidFill>
                <a:schemeClr val="tx1"/>
              </a:solidFill>
            </a:endParaRPr>
          </a:p>
          <a:p>
            <a:endParaRPr lang="fr-CA">
              <a:solidFill>
                <a:schemeClr val="tx1"/>
              </a:solidFill>
            </a:endParaRP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fr-CA" altLang="en-US" smtClean="0"/>
              <a:pPr/>
              <a:t>7</a:t>
            </a:fld>
            <a:endParaRPr lang="fr-CA" altLang="en-US"/>
          </a:p>
        </p:txBody>
      </p:sp>
      <p:pic>
        <p:nvPicPr>
          <p:cNvPr id="1026" name="Picture 2">
            <a:extLst>
              <a:ext uri="{FF2B5EF4-FFF2-40B4-BE49-F238E27FC236}">
                <a16:creationId xmlns:a16="http://schemas.microsoft.com/office/drawing/2014/main" id="{D5B6AE3B-C9AD-4669-8D4D-A65018F202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ack and white logo&#10;&#10;Description automatically generated with low confidence">
            <a:extLst>
              <a:ext uri="{FF2B5EF4-FFF2-40B4-BE49-F238E27FC236}">
                <a16:creationId xmlns:a16="http://schemas.microsoft.com/office/drawing/2014/main" id="{75E65FB8-F8E8-4C75-82B2-F3BBBD1A49CA}"/>
              </a:ext>
            </a:extLst>
          </p:cNvPr>
          <p:cNvPicPr>
            <a:picLocks noChangeAspect="1"/>
          </p:cNvPicPr>
          <p:nvPr>
            <p:custDataLst>
              <p:tags r:id="rId4"/>
            </p:custDataLst>
          </p:nvPr>
        </p:nvPicPr>
        <p:blipFill>
          <a:blip r:embed="rId8"/>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2296796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Activité – déboulonner les mythes</a:t>
            </a:r>
          </a:p>
        </p:txBody>
      </p:sp>
      <p:sp>
        <p:nvSpPr>
          <p:cNvPr id="3" name="Content Placeholder 2"/>
          <p:cNvSpPr>
            <a:spLocks noGrp="1"/>
          </p:cNvSpPr>
          <p:nvPr>
            <p:ph idx="1"/>
            <p:custDataLst>
              <p:tags r:id="rId2"/>
            </p:custDataLst>
          </p:nvPr>
        </p:nvSpPr>
        <p:spPr>
          <a:xfrm>
            <a:off x="581192" y="2225964"/>
            <a:ext cx="11029615" cy="3632835"/>
          </a:xfrm>
        </p:spPr>
        <p:txBody>
          <a:bodyPr>
            <a:normAutofit/>
          </a:bodyPr>
          <a:lstStyle/>
          <a:p>
            <a:r>
              <a:rPr lang="fr-CA" sz="4000">
                <a:solidFill>
                  <a:schemeClr val="tx1"/>
                </a:solidFill>
              </a:rPr>
              <a:t>Ce sont les employés du secteur des services qui signalent le plus de situations de harcèlement sexuel.</a:t>
            </a:r>
            <a:endParaRPr lang="fr-CA">
              <a:solidFill>
                <a:schemeClr val="tx1"/>
              </a:solidFill>
            </a:endParaRP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fr-CA" altLang="en-US" smtClean="0"/>
              <a:pPr/>
              <a:t>8</a:t>
            </a:fld>
            <a:endParaRPr lang="fr-CA" altLang="en-US"/>
          </a:p>
        </p:txBody>
      </p:sp>
      <p:pic>
        <p:nvPicPr>
          <p:cNvPr id="6" name="Picture 2">
            <a:extLst>
              <a:ext uri="{FF2B5EF4-FFF2-40B4-BE49-F238E27FC236}">
                <a16:creationId xmlns:a16="http://schemas.microsoft.com/office/drawing/2014/main" id="{C10D68BB-5994-4E13-B632-480122BB45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black and white logo&#10;&#10;Description automatically generated with low confidence">
            <a:extLst>
              <a:ext uri="{FF2B5EF4-FFF2-40B4-BE49-F238E27FC236}">
                <a16:creationId xmlns:a16="http://schemas.microsoft.com/office/drawing/2014/main" id="{D1692B29-8659-424F-9FD1-157AA24EB834}"/>
              </a:ext>
            </a:extLst>
          </p:cNvPr>
          <p:cNvPicPr>
            <a:picLocks noChangeAspect="1"/>
          </p:cNvPicPr>
          <p:nvPr>
            <p:custDataLst>
              <p:tags r:id="rId4"/>
            </p:custDataLst>
          </p:nvPr>
        </p:nvPicPr>
        <p:blipFill>
          <a:blip r:embed="rId8"/>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442112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b="1"/>
              <a:t>Activité – déboulonner les mythes</a:t>
            </a:r>
          </a:p>
        </p:txBody>
      </p:sp>
      <p:sp>
        <p:nvSpPr>
          <p:cNvPr id="3" name="Content Placeholder 2"/>
          <p:cNvSpPr>
            <a:spLocks noGrp="1"/>
          </p:cNvSpPr>
          <p:nvPr>
            <p:ph idx="1"/>
            <p:custDataLst>
              <p:tags r:id="rId2"/>
            </p:custDataLst>
          </p:nvPr>
        </p:nvSpPr>
        <p:spPr/>
        <p:txBody>
          <a:bodyPr>
            <a:normAutofit/>
          </a:bodyPr>
          <a:lstStyle/>
          <a:p>
            <a:endParaRPr lang="fr-CA" sz="4000">
              <a:solidFill>
                <a:schemeClr val="tx1"/>
              </a:solidFill>
            </a:endParaRPr>
          </a:p>
          <a:p>
            <a:endParaRPr lang="fr-CA" sz="4000">
              <a:solidFill>
                <a:schemeClr val="tx1"/>
              </a:solidFill>
            </a:endParaRPr>
          </a:p>
          <a:p>
            <a:r>
              <a:rPr lang="fr-CA" sz="4000">
                <a:solidFill>
                  <a:schemeClr val="tx1"/>
                </a:solidFill>
              </a:rPr>
              <a:t>Ce sont surtout les gestionnaires et les superviseurs qui commettent des actes de harcèlement sexuel.</a:t>
            </a:r>
          </a:p>
          <a:p>
            <a:endParaRPr lang="fr-CA" sz="4000">
              <a:solidFill>
                <a:schemeClr val="tx1"/>
              </a:solidFill>
            </a:endParaRPr>
          </a:p>
          <a:p>
            <a:endParaRPr lang="fr-CA">
              <a:solidFill>
                <a:schemeClr val="tx1"/>
              </a:solidFill>
            </a:endParaRPr>
          </a:p>
        </p:txBody>
      </p:sp>
      <p:sp>
        <p:nvSpPr>
          <p:cNvPr id="5" name="Slide Number Placeholder 4"/>
          <p:cNvSpPr>
            <a:spLocks noGrp="1"/>
          </p:cNvSpPr>
          <p:nvPr>
            <p:ph type="sldNum" sz="quarter" idx="12"/>
            <p:custDataLst>
              <p:tags r:id="rId3"/>
            </p:custDataLst>
          </p:nvPr>
        </p:nvSpPr>
        <p:spPr/>
        <p:txBody>
          <a:bodyPr/>
          <a:lstStyle/>
          <a:p>
            <a:fld id="{DB462FA8-3E08-442F-9199-4688F3AEABCC}" type="slidenum">
              <a:rPr lang="fr-CA" altLang="en-US" smtClean="0"/>
              <a:pPr/>
              <a:t>9</a:t>
            </a:fld>
            <a:endParaRPr lang="fr-CA" altLang="en-US"/>
          </a:p>
        </p:txBody>
      </p:sp>
      <p:pic>
        <p:nvPicPr>
          <p:cNvPr id="6" name="Picture 2">
            <a:extLst>
              <a:ext uri="{FF2B5EF4-FFF2-40B4-BE49-F238E27FC236}">
                <a16:creationId xmlns:a16="http://schemas.microsoft.com/office/drawing/2014/main" id="{D129D900-3907-406E-ADC5-118F54016B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0668" y="1868216"/>
            <a:ext cx="2218128" cy="111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black and white logo&#10;&#10;Description automatically generated with low confidence">
            <a:extLst>
              <a:ext uri="{FF2B5EF4-FFF2-40B4-BE49-F238E27FC236}">
                <a16:creationId xmlns:a16="http://schemas.microsoft.com/office/drawing/2014/main" id="{1B5CD3BD-B6F2-4EBB-B22E-BE31100A05B1}"/>
              </a:ext>
            </a:extLst>
          </p:cNvPr>
          <p:cNvPicPr>
            <a:picLocks noChangeAspect="1"/>
          </p:cNvPicPr>
          <p:nvPr>
            <p:custDataLst>
              <p:tags r:id="rId4"/>
            </p:custDataLst>
          </p:nvPr>
        </p:nvPicPr>
        <p:blipFill>
          <a:blip r:embed="rId8"/>
          <a:stretch>
            <a:fillRect/>
          </a:stretch>
        </p:blipFill>
        <p:spPr>
          <a:xfrm>
            <a:off x="8947231" y="703301"/>
            <a:ext cx="2663577" cy="425432"/>
          </a:xfrm>
          <a:prstGeom prst="rect">
            <a:avLst/>
          </a:prstGeom>
        </p:spPr>
      </p:pic>
    </p:spTree>
    <p:extLst>
      <p:ext uri="{BB962C8B-B14F-4D97-AF65-F5344CB8AC3E}">
        <p14:creationId xmlns:p14="http://schemas.microsoft.com/office/powerpoint/2010/main" val="20253020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4"/>
</p:tagLst>
</file>

<file path=ppt/tags/tag124.xml><?xml version="1.0" encoding="utf-8"?>
<p:tagLst xmlns:a="http://schemas.openxmlformats.org/drawingml/2006/main" xmlns:r="http://schemas.openxmlformats.org/officeDocument/2006/relationships" xmlns:p="http://schemas.openxmlformats.org/presentationml/2006/main">
  <p:tag name="NUM" val="5"/>
</p:tagLst>
</file>

<file path=ppt/tags/tag125.xml><?xml version="1.0" encoding="utf-8"?>
<p:tagLst xmlns:a="http://schemas.openxmlformats.org/drawingml/2006/main" xmlns:r="http://schemas.openxmlformats.org/officeDocument/2006/relationships" xmlns:p="http://schemas.openxmlformats.org/presentationml/2006/main">
  <p:tag name="NUM" val="6"/>
</p:tagLst>
</file>

<file path=ppt/tags/tag126.xml><?xml version="1.0" encoding="utf-8"?>
<p:tagLst xmlns:a="http://schemas.openxmlformats.org/drawingml/2006/main" xmlns:r="http://schemas.openxmlformats.org/officeDocument/2006/relationships" xmlns:p="http://schemas.openxmlformats.org/presentationml/2006/main">
  <p:tag name="NUM" val="6"/>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4"/>
</p:tagLst>
</file>

<file path=ppt/tags/tag141.xml><?xml version="1.0" encoding="utf-8"?>
<p:tagLst xmlns:a="http://schemas.openxmlformats.org/drawingml/2006/main" xmlns:r="http://schemas.openxmlformats.org/officeDocument/2006/relationships" xmlns:p="http://schemas.openxmlformats.org/presentationml/2006/main">
  <p:tag name="NUM" val="5"/>
</p:tagLst>
</file>

<file path=ppt/tags/tag142.xml><?xml version="1.0" encoding="utf-8"?>
<p:tagLst xmlns:a="http://schemas.openxmlformats.org/drawingml/2006/main" xmlns:r="http://schemas.openxmlformats.org/officeDocument/2006/relationships" xmlns:p="http://schemas.openxmlformats.org/presentationml/2006/main">
  <p:tag name="NUM" val="6"/>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6"/>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6"/>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4"/>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6"/>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4"/>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6"/>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6"/>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00.xml><?xml version="1.0" encoding="utf-8"?>
<p:tagLst xmlns:a="http://schemas.openxmlformats.org/drawingml/2006/main" xmlns:r="http://schemas.openxmlformats.org/officeDocument/2006/relationships" xmlns:p="http://schemas.openxmlformats.org/presentationml/2006/main">
  <p:tag name="NUM" val="6"/>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9"/>
</p:tagLst>
</file>

<file path=ppt/tags/tag58.xml><?xml version="1.0" encoding="utf-8"?>
<p:tagLst xmlns:a="http://schemas.openxmlformats.org/drawingml/2006/main" xmlns:r="http://schemas.openxmlformats.org/officeDocument/2006/relationships" xmlns:p="http://schemas.openxmlformats.org/presentationml/2006/main">
  <p:tag name="NUM" val="10"/>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9"/>
</p:tagLst>
</file>

<file path=ppt/tags/tag72.xml><?xml version="1.0" encoding="utf-8"?>
<p:tagLst xmlns:a="http://schemas.openxmlformats.org/drawingml/2006/main" xmlns:r="http://schemas.openxmlformats.org/officeDocument/2006/relationships" xmlns:p="http://schemas.openxmlformats.org/presentationml/2006/main">
  <p:tag name="NUM" val="10"/>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6"/>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DividendVTI">
  <a:themeElements>
    <a:clrScheme name="CLEO blue">
      <a:dk1>
        <a:sysClr val="windowText" lastClr="000000"/>
      </a:dk1>
      <a:lt1>
        <a:sysClr val="window" lastClr="FFFFFF"/>
      </a:lt1>
      <a:dk2>
        <a:srgbClr val="394755"/>
      </a:dk2>
      <a:lt2>
        <a:srgbClr val="F99B1C"/>
      </a:lt2>
      <a:accent1>
        <a:srgbClr val="272F56"/>
      </a:accent1>
      <a:accent2>
        <a:srgbClr val="E68124"/>
      </a:accent2>
      <a:accent3>
        <a:srgbClr val="A5AB81"/>
      </a:accent3>
      <a:accent4>
        <a:srgbClr val="D8B25C"/>
      </a:accent4>
      <a:accent5>
        <a:srgbClr val="7BA79D"/>
      </a:accent5>
      <a:accent6>
        <a:srgbClr val="968C8C"/>
      </a:accent6>
      <a:hlink>
        <a:srgbClr val="F7B615"/>
      </a:hlink>
      <a:folHlink>
        <a:srgbClr val="704404"/>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Classic-Corporate_Teach a Course_03_MO - v4.pptx" id="{D5AEBA98-7BE2-4600-B726-C10F88B0D5DD}" vid="{80972332-D852-4500-B88A-BEF94A57E0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b05ef9de-5ac0-46e0-ac8a-388726621ed6" xsi:nil="true"/>
    <SharedWithUsers xmlns="b060a1cd-ab09-4801-a0e5-e96a4f0cae35">
      <UserInfo>
        <DisplayName>Kristin Marshall</DisplayName>
        <AccountId>22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B0337BFAE6E044ADBA9B8105499785" ma:contentTypeVersion="13" ma:contentTypeDescription="Create a new document." ma:contentTypeScope="" ma:versionID="ad47a88ca33002c60d9e741fe1c1ccce">
  <xsd:schema xmlns:xsd="http://www.w3.org/2001/XMLSchema" xmlns:xs="http://www.w3.org/2001/XMLSchema" xmlns:p="http://schemas.microsoft.com/office/2006/metadata/properties" xmlns:ns2="b05ef9de-5ac0-46e0-ac8a-388726621ed6" xmlns:ns3="b060a1cd-ab09-4801-a0e5-e96a4f0cae35" targetNamespace="http://schemas.microsoft.com/office/2006/metadata/properties" ma:root="true" ma:fieldsID="bdbc16c43f4882dec333b644f79cba45" ns2:_="" ns3:_="">
    <xsd:import namespace="b05ef9de-5ac0-46e0-ac8a-388726621ed6"/>
    <xsd:import namespace="b060a1cd-ab09-4801-a0e5-e96a4f0cae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5ef9de-5ac0-46e0-ac8a-388726621e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060a1cd-ab09-4801-a0e5-e96a4f0cae3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25D5A-3A69-457C-B7D4-425712F5D40F}">
  <ds:schemaRefs>
    <ds:schemaRef ds:uri="http://schemas.microsoft.com/sharepoint/v3/contenttype/forms"/>
  </ds:schemaRefs>
</ds:datastoreItem>
</file>

<file path=customXml/itemProps2.xml><?xml version="1.0" encoding="utf-8"?>
<ds:datastoreItem xmlns:ds="http://schemas.openxmlformats.org/officeDocument/2006/customXml" ds:itemID="{30AD4E0F-D5B9-4E85-A9F9-55FB534FCA93}">
  <ds:schemaRefs>
    <ds:schemaRef ds:uri="http://schemas.openxmlformats.org/package/2006/metadata/core-properties"/>
    <ds:schemaRef ds:uri="http://purl.org/dc/elements/1.1/"/>
    <ds:schemaRef ds:uri="b060a1cd-ab09-4801-a0e5-e96a4f0cae35"/>
    <ds:schemaRef ds:uri="http://purl.org/dc/dcmitype/"/>
    <ds:schemaRef ds:uri="http://www.w3.org/XML/1998/namespace"/>
    <ds:schemaRef ds:uri="http://schemas.microsoft.com/office/2006/documentManagement/types"/>
    <ds:schemaRef ds:uri="http://schemas.microsoft.com/office/2006/metadata/properties"/>
    <ds:schemaRef ds:uri="b05ef9de-5ac0-46e0-ac8a-388726621ed6"/>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798AE205-6596-423C-BC2E-782B9843DE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5ef9de-5ac0-46e0-ac8a-388726621ed6"/>
    <ds:schemaRef ds:uri="b060a1cd-ab09-4801-a0e5-e96a4f0cae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46</Slides>
  <Notes>46</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DividendVTI</vt:lpstr>
      <vt:lpstr>METTRE UN TERME AU HARCÈLEMENT SEXUEL EN MILIEU DE TRAVAIL</vt:lpstr>
      <vt:lpstr>Créer un espace sécuritaire</vt:lpstr>
      <vt:lpstr>PROGRAMME</vt:lpstr>
      <vt:lpstr>CLAUSE D’EXONÉRATION DE RESPONSABILITÉ LEGALE</vt:lpstr>
      <vt:lpstr>RECONNAISSANCE DU TERRITOIRE</vt:lpstr>
      <vt:lpstr>Activité – déboulonner les mythes</vt:lpstr>
      <vt:lpstr>Activité – déboulonner les mythes</vt:lpstr>
      <vt:lpstr>Activité – déboulonner les mythes</vt:lpstr>
      <vt:lpstr>Activité – déboulonner les mythes</vt:lpstr>
      <vt:lpstr>Activité – déboulonner les mythes</vt:lpstr>
      <vt:lpstr>Activité – déboulonner les mythes</vt:lpstr>
      <vt:lpstr>Activité – déboulonner les mythes</vt:lpstr>
      <vt:lpstr>RÉPONSES</vt:lpstr>
      <vt:lpstr>Objectifs d’apprentissage</vt:lpstr>
      <vt:lpstr>PowerPoint Presentation</vt:lpstr>
      <vt:lpstr>HARCÈLEMENT SEXUEL VERBAL</vt:lpstr>
      <vt:lpstr>HARCÈLEMENT SEXUEL VISUEL</vt:lpstr>
      <vt:lpstr>HARCÈLEMENT SEXUEL PHYSIQUE</vt:lpstr>
      <vt:lpstr>PowerPoint Presentation</vt:lpstr>
      <vt:lpstr>Définitions juridiques</vt:lpstr>
      <vt:lpstr>LÉGISLATION SUR LES DROITS DE LA PERSONNE</vt:lpstr>
      <vt:lpstr>Obligations de l’employeur</vt:lpstr>
      <vt:lpstr>DÉNONCER une situation de harcèlement</vt:lpstr>
      <vt:lpstr>Signalement à L’INTERNE – Options</vt:lpstr>
      <vt:lpstr>SIGNALEMENT À L’INTERNE</vt:lpstr>
      <vt:lpstr>SIGNALEMENT À L’EXTERNE – Options</vt:lpstr>
      <vt:lpstr>SIGNALEMENT À L’externe</vt:lpstr>
      <vt:lpstr>Activité 2 – Mises en situation</vt:lpstr>
      <vt:lpstr>Questions</vt:lpstr>
      <vt:lpstr>Activité 2 – Mises en situation</vt:lpstr>
      <vt:lpstr>Questions</vt:lpstr>
      <vt:lpstr>avertissement au public</vt:lpstr>
      <vt:lpstr>VIDÉO</vt:lpstr>
      <vt:lpstr>PowerPoint Presentation</vt:lpstr>
      <vt:lpstr>Retour et récapitulatif </vt:lpstr>
      <vt:lpstr>Discussion EN ÉQUIPE</vt:lpstr>
      <vt:lpstr>Aider quelqu’un à dénoncer</vt:lpstr>
      <vt:lpstr>Notions à retenir pour les travailleurs communautaires</vt:lpstr>
      <vt:lpstr>Que peuvent faire les travailleurs communautaires?</vt:lpstr>
      <vt:lpstr>Des Questions?</vt:lpstr>
      <vt:lpstr>AIGUILLAGE</vt:lpstr>
      <vt:lpstr>ressources</vt:lpstr>
      <vt:lpstr>RESSOURCES DE CLEO</vt:lpstr>
      <vt:lpstr>NOUS VOULONS VOUS ENTENDRE!</vt:lpstr>
      <vt:lpstr>MERCI!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Stopping Sexual Harassment in the workplace</dc:title>
  <dc:creator>Amanda Driscoll</dc:creator>
  <cp:revision>2</cp:revision>
  <dcterms:created xsi:type="dcterms:W3CDTF">2021-01-26T14:33:31Z</dcterms:created>
  <dcterms:modified xsi:type="dcterms:W3CDTF">2022-06-29T21:17:49Z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0x010100D6B0337BFAE6E044ADBA9B8105499785</vt:lpwstr>
  </property>
</Properties>
</file>